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ajesty" charset="1" panose="00000000000000000000"/>
      <p:regular r:id="rId10"/>
    </p:embeddedFont>
    <p:embeddedFont>
      <p:font typeface="Monument" charset="1" panose="00000300000000000000"/>
      <p:regular r:id="rId11"/>
    </p:embeddedFont>
    <p:embeddedFont>
      <p:font typeface="Monument Bold" charset="1" panose="00000300000000000000"/>
      <p:regular r:id="rId12"/>
    </p:embeddedFont>
    <p:embeddedFont>
      <p:font typeface="Monument Extra-Light" charset="1" panose="00000300000000000000"/>
      <p:regular r:id="rId13"/>
    </p:embeddedFont>
    <p:embeddedFont>
      <p:font typeface="Monument Ultra-Bold" charset="1" panose="000003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44" Target="slides/slide24.xml" Type="http://schemas.openxmlformats.org/officeDocument/2006/relationships/slide"/><Relationship Id="rId45"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 Id="rId5" Target="../media/VAGC6bPhONk.mp4" Type="http://schemas.openxmlformats.org/officeDocument/2006/relationships/video"/><Relationship Id="rId6" Target="../media/VAGC6bPhONk.mp4" Type="http://schemas.microsoft.com/office/2007/relationships/media"/><Relationship Id="rId7"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 Id="rId5" Target="../media/VAGC6fYrakI.mp4" Type="http://schemas.openxmlformats.org/officeDocument/2006/relationships/video"/><Relationship Id="rId6" Target="../media/VAGC6fYrakI.mp4" Type="http://schemas.microsoft.com/office/2007/relationships/media"/><Relationship Id="rId7"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grpSp>
        <p:nvGrpSpPr>
          <p:cNvPr name="Group 3" id="3"/>
          <p:cNvGrpSpPr/>
          <p:nvPr/>
        </p:nvGrpSpPr>
        <p:grpSpPr>
          <a:xfrm rot="0">
            <a:off x="-315161" y="3749901"/>
            <a:ext cx="18918322" cy="4129651"/>
            <a:chOff x="0" y="0"/>
            <a:chExt cx="25224429" cy="5506201"/>
          </a:xfrm>
        </p:grpSpPr>
        <p:sp>
          <p:nvSpPr>
            <p:cNvPr name="Freeform 4" id="4"/>
            <p:cNvSpPr/>
            <p:nvPr/>
          </p:nvSpPr>
          <p:spPr>
            <a:xfrm flipH="false" flipV="false" rot="0">
              <a:off x="12192000" y="0"/>
              <a:ext cx="13032429" cy="5506201"/>
            </a:xfrm>
            <a:custGeom>
              <a:avLst/>
              <a:gdLst/>
              <a:ahLst/>
              <a:cxnLst/>
              <a:rect r="r" b="b" t="t" l="l"/>
              <a:pathLst>
                <a:path h="5506201" w="13032429">
                  <a:moveTo>
                    <a:pt x="0" y="0"/>
                  </a:moveTo>
                  <a:lnTo>
                    <a:pt x="13032429" y="0"/>
                  </a:lnTo>
                  <a:lnTo>
                    <a:pt x="13032429" y="5506201"/>
                  </a:lnTo>
                  <a:lnTo>
                    <a:pt x="0" y="55062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13032429" cy="5506201"/>
            </a:xfrm>
            <a:custGeom>
              <a:avLst/>
              <a:gdLst/>
              <a:ahLst/>
              <a:cxnLst/>
              <a:rect r="r" b="b" t="t" l="l"/>
              <a:pathLst>
                <a:path h="5506201" w="13032429">
                  <a:moveTo>
                    <a:pt x="0" y="0"/>
                  </a:moveTo>
                  <a:lnTo>
                    <a:pt x="13032429" y="0"/>
                  </a:lnTo>
                  <a:lnTo>
                    <a:pt x="13032429" y="5506201"/>
                  </a:lnTo>
                  <a:lnTo>
                    <a:pt x="0" y="55062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1535590" y="1862295"/>
            <a:ext cx="3765799" cy="8072861"/>
          </a:xfrm>
          <a:custGeom>
            <a:avLst/>
            <a:gdLst/>
            <a:ahLst/>
            <a:cxnLst/>
            <a:rect r="r" b="b" t="t" l="l"/>
            <a:pathLst>
              <a:path h="8072861" w="3765799">
                <a:moveTo>
                  <a:pt x="0" y="0"/>
                </a:moveTo>
                <a:lnTo>
                  <a:pt x="3765799" y="0"/>
                </a:lnTo>
                <a:lnTo>
                  <a:pt x="3765799" y="8072861"/>
                </a:lnTo>
                <a:lnTo>
                  <a:pt x="0" y="8072861"/>
                </a:lnTo>
                <a:lnTo>
                  <a:pt x="0" y="0"/>
                </a:lnTo>
                <a:close/>
              </a:path>
            </a:pathLst>
          </a:custGeom>
          <a:blipFill>
            <a:blip r:embed="rId5"/>
            <a:stretch>
              <a:fillRect l="-10948" t="-32" r="-10970" b="-1437"/>
            </a:stretch>
          </a:blipFill>
        </p:spPr>
      </p:sp>
      <p:sp>
        <p:nvSpPr>
          <p:cNvPr name="Freeform 7" id="7"/>
          <p:cNvSpPr/>
          <p:nvPr/>
        </p:nvSpPr>
        <p:spPr>
          <a:xfrm flipH="false" flipV="false" rot="0">
            <a:off x="1380532" y="1684923"/>
            <a:ext cx="4075914" cy="8427607"/>
          </a:xfrm>
          <a:custGeom>
            <a:avLst/>
            <a:gdLst/>
            <a:ahLst/>
            <a:cxnLst/>
            <a:rect r="r" b="b" t="t" l="l"/>
            <a:pathLst>
              <a:path h="8427607" w="4075914">
                <a:moveTo>
                  <a:pt x="0" y="0"/>
                </a:moveTo>
                <a:lnTo>
                  <a:pt x="4075915" y="0"/>
                </a:lnTo>
                <a:lnTo>
                  <a:pt x="4075915" y="8427606"/>
                </a:lnTo>
                <a:lnTo>
                  <a:pt x="0" y="8427606"/>
                </a:lnTo>
                <a:lnTo>
                  <a:pt x="0" y="0"/>
                </a:lnTo>
                <a:close/>
              </a:path>
            </a:pathLst>
          </a:custGeom>
          <a:blipFill>
            <a:blip r:embed="rId6"/>
            <a:stretch>
              <a:fillRect l="-1174" t="0" r="-1174" b="0"/>
            </a:stretch>
          </a:blipFill>
        </p:spPr>
      </p:sp>
      <p:sp>
        <p:nvSpPr>
          <p:cNvPr name="Freeform 8" id="8"/>
          <p:cNvSpPr/>
          <p:nvPr/>
        </p:nvSpPr>
        <p:spPr>
          <a:xfrm flipH="false" flipV="false" rot="0">
            <a:off x="12592052" y="1553467"/>
            <a:ext cx="3728682" cy="8069285"/>
          </a:xfrm>
          <a:custGeom>
            <a:avLst/>
            <a:gdLst/>
            <a:ahLst/>
            <a:cxnLst/>
            <a:rect r="r" b="b" t="t" l="l"/>
            <a:pathLst>
              <a:path h="8069285" w="3728682">
                <a:moveTo>
                  <a:pt x="0" y="0"/>
                </a:moveTo>
                <a:lnTo>
                  <a:pt x="3728682" y="0"/>
                </a:lnTo>
                <a:lnTo>
                  <a:pt x="3728682" y="8069285"/>
                </a:lnTo>
                <a:lnTo>
                  <a:pt x="0" y="8069285"/>
                </a:lnTo>
                <a:lnTo>
                  <a:pt x="0" y="0"/>
                </a:lnTo>
                <a:close/>
              </a:path>
            </a:pathLst>
          </a:custGeom>
          <a:blipFill>
            <a:blip r:embed="rId7"/>
            <a:stretch>
              <a:fillRect l="0" t="0" r="0" b="0"/>
            </a:stretch>
          </a:blipFill>
        </p:spPr>
      </p:sp>
      <p:sp>
        <p:nvSpPr>
          <p:cNvPr name="Freeform 9" id="9"/>
          <p:cNvSpPr/>
          <p:nvPr/>
        </p:nvSpPr>
        <p:spPr>
          <a:xfrm flipH="false" flipV="false" rot="0">
            <a:off x="12418436" y="1374306"/>
            <a:ext cx="4075914" cy="8427607"/>
          </a:xfrm>
          <a:custGeom>
            <a:avLst/>
            <a:gdLst/>
            <a:ahLst/>
            <a:cxnLst/>
            <a:rect r="r" b="b" t="t" l="l"/>
            <a:pathLst>
              <a:path h="8427607" w="4075914">
                <a:moveTo>
                  <a:pt x="0" y="0"/>
                </a:moveTo>
                <a:lnTo>
                  <a:pt x="4075914" y="0"/>
                </a:lnTo>
                <a:lnTo>
                  <a:pt x="4075914" y="8427607"/>
                </a:lnTo>
                <a:lnTo>
                  <a:pt x="0" y="8427607"/>
                </a:lnTo>
                <a:lnTo>
                  <a:pt x="0" y="0"/>
                </a:lnTo>
                <a:close/>
              </a:path>
            </a:pathLst>
          </a:custGeom>
          <a:blipFill>
            <a:blip r:embed="rId6"/>
            <a:stretch>
              <a:fillRect l="-1174" t="0" r="-1174" b="0"/>
            </a:stretch>
          </a:blipFill>
        </p:spPr>
      </p:sp>
      <p:grpSp>
        <p:nvGrpSpPr>
          <p:cNvPr name="Group 10" id="10"/>
          <p:cNvGrpSpPr/>
          <p:nvPr/>
        </p:nvGrpSpPr>
        <p:grpSpPr>
          <a:xfrm rot="0">
            <a:off x="12784660" y="1563162"/>
            <a:ext cx="942025" cy="277196"/>
            <a:chOff x="0" y="0"/>
            <a:chExt cx="248105" cy="73006"/>
          </a:xfrm>
        </p:grpSpPr>
        <p:sp>
          <p:nvSpPr>
            <p:cNvPr name="Freeform 11" id="11"/>
            <p:cNvSpPr/>
            <p:nvPr/>
          </p:nvSpPr>
          <p:spPr>
            <a:xfrm flipH="false" flipV="false" rot="0">
              <a:off x="0" y="0"/>
              <a:ext cx="248105" cy="73006"/>
            </a:xfrm>
            <a:custGeom>
              <a:avLst/>
              <a:gdLst/>
              <a:ahLst/>
              <a:cxnLst/>
              <a:rect r="r" b="b" t="t" l="l"/>
              <a:pathLst>
                <a:path h="73006" w="248105">
                  <a:moveTo>
                    <a:pt x="0" y="0"/>
                  </a:moveTo>
                  <a:lnTo>
                    <a:pt x="248105" y="0"/>
                  </a:lnTo>
                  <a:lnTo>
                    <a:pt x="248105" y="73006"/>
                  </a:lnTo>
                  <a:lnTo>
                    <a:pt x="0" y="73006"/>
                  </a:lnTo>
                  <a:close/>
                </a:path>
              </a:pathLst>
            </a:custGeom>
            <a:solidFill>
              <a:srgbClr val="000000"/>
            </a:solidFill>
          </p:spPr>
        </p:sp>
        <p:sp>
          <p:nvSpPr>
            <p:cNvPr name="TextBox 12" id="12"/>
            <p:cNvSpPr txBox="true"/>
            <p:nvPr/>
          </p:nvSpPr>
          <p:spPr>
            <a:xfrm>
              <a:off x="0" y="-38100"/>
              <a:ext cx="248105" cy="11110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964446" y="1097110"/>
            <a:ext cx="942025" cy="277196"/>
            <a:chOff x="0" y="0"/>
            <a:chExt cx="248105" cy="73006"/>
          </a:xfrm>
        </p:grpSpPr>
        <p:sp>
          <p:nvSpPr>
            <p:cNvPr name="Freeform 14" id="14"/>
            <p:cNvSpPr/>
            <p:nvPr/>
          </p:nvSpPr>
          <p:spPr>
            <a:xfrm flipH="false" flipV="false" rot="0">
              <a:off x="0" y="0"/>
              <a:ext cx="248105" cy="73006"/>
            </a:xfrm>
            <a:custGeom>
              <a:avLst/>
              <a:gdLst/>
              <a:ahLst/>
              <a:cxnLst/>
              <a:rect r="r" b="b" t="t" l="l"/>
              <a:pathLst>
                <a:path h="73006" w="248105">
                  <a:moveTo>
                    <a:pt x="0" y="0"/>
                  </a:moveTo>
                  <a:lnTo>
                    <a:pt x="248105" y="0"/>
                  </a:lnTo>
                  <a:lnTo>
                    <a:pt x="248105" y="73006"/>
                  </a:lnTo>
                  <a:lnTo>
                    <a:pt x="0" y="73006"/>
                  </a:lnTo>
                  <a:close/>
                </a:path>
              </a:pathLst>
            </a:custGeom>
            <a:solidFill>
              <a:srgbClr val="000000"/>
            </a:solidFill>
          </p:spPr>
        </p:sp>
        <p:sp>
          <p:nvSpPr>
            <p:cNvPr name="TextBox 15" id="15"/>
            <p:cNvSpPr txBox="true"/>
            <p:nvPr/>
          </p:nvSpPr>
          <p:spPr>
            <a:xfrm>
              <a:off x="0" y="-38100"/>
              <a:ext cx="248105" cy="111106"/>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6897379" y="952928"/>
            <a:ext cx="3765799" cy="8072861"/>
          </a:xfrm>
          <a:custGeom>
            <a:avLst/>
            <a:gdLst/>
            <a:ahLst/>
            <a:cxnLst/>
            <a:rect r="r" b="b" t="t" l="l"/>
            <a:pathLst>
              <a:path h="8072861" w="3765799">
                <a:moveTo>
                  <a:pt x="0" y="0"/>
                </a:moveTo>
                <a:lnTo>
                  <a:pt x="3765799" y="0"/>
                </a:lnTo>
                <a:lnTo>
                  <a:pt x="3765799" y="8072860"/>
                </a:lnTo>
                <a:lnTo>
                  <a:pt x="0" y="8072860"/>
                </a:lnTo>
                <a:lnTo>
                  <a:pt x="0" y="0"/>
                </a:lnTo>
                <a:close/>
              </a:path>
            </a:pathLst>
          </a:custGeom>
          <a:blipFill>
            <a:blip r:embed="rId5"/>
            <a:stretch>
              <a:fillRect l="-10948" t="-32" r="-10970" b="-1437"/>
            </a:stretch>
          </a:blipFill>
        </p:spPr>
      </p:sp>
      <p:sp>
        <p:nvSpPr>
          <p:cNvPr name="Freeform 17" id="17"/>
          <p:cNvSpPr/>
          <p:nvPr/>
        </p:nvSpPr>
        <p:spPr>
          <a:xfrm flipH="false" flipV="false" rot="0">
            <a:off x="6742322" y="785442"/>
            <a:ext cx="4066351" cy="8407833"/>
          </a:xfrm>
          <a:custGeom>
            <a:avLst/>
            <a:gdLst/>
            <a:ahLst/>
            <a:cxnLst/>
            <a:rect r="r" b="b" t="t" l="l"/>
            <a:pathLst>
              <a:path h="8407833" w="4066351">
                <a:moveTo>
                  <a:pt x="0" y="0"/>
                </a:moveTo>
                <a:lnTo>
                  <a:pt x="4066350" y="0"/>
                </a:lnTo>
                <a:lnTo>
                  <a:pt x="4066350" y="8407832"/>
                </a:lnTo>
                <a:lnTo>
                  <a:pt x="0" y="8407832"/>
                </a:lnTo>
                <a:lnTo>
                  <a:pt x="0" y="0"/>
                </a:lnTo>
                <a:close/>
              </a:path>
            </a:pathLst>
          </a:custGeom>
          <a:blipFill>
            <a:blip r:embed="rId6"/>
            <a:stretch>
              <a:fillRect l="-1174" t="0" r="-1174" b="0"/>
            </a:stretch>
          </a:blipFill>
        </p:spPr>
      </p:sp>
      <p:grpSp>
        <p:nvGrpSpPr>
          <p:cNvPr name="Group 18" id="18"/>
          <p:cNvGrpSpPr/>
          <p:nvPr/>
        </p:nvGrpSpPr>
        <p:grpSpPr>
          <a:xfrm rot="0">
            <a:off x="7237229" y="1699926"/>
            <a:ext cx="3175315" cy="7257452"/>
            <a:chOff x="0" y="0"/>
            <a:chExt cx="836297" cy="1911428"/>
          </a:xfrm>
        </p:grpSpPr>
        <p:sp>
          <p:nvSpPr>
            <p:cNvPr name="Freeform 19" id="19"/>
            <p:cNvSpPr/>
            <p:nvPr/>
          </p:nvSpPr>
          <p:spPr>
            <a:xfrm flipH="false" flipV="false" rot="0">
              <a:off x="0" y="0"/>
              <a:ext cx="836297" cy="1911428"/>
            </a:xfrm>
            <a:custGeom>
              <a:avLst/>
              <a:gdLst/>
              <a:ahLst/>
              <a:cxnLst/>
              <a:rect r="r" b="b" t="t" l="l"/>
              <a:pathLst>
                <a:path h="1911428" w="836297">
                  <a:moveTo>
                    <a:pt x="70707" y="0"/>
                  </a:moveTo>
                  <a:lnTo>
                    <a:pt x="765590" y="0"/>
                  </a:lnTo>
                  <a:cubicBezTo>
                    <a:pt x="784343" y="0"/>
                    <a:pt x="802327" y="7449"/>
                    <a:pt x="815588" y="20709"/>
                  </a:cubicBezTo>
                  <a:cubicBezTo>
                    <a:pt x="828848" y="33970"/>
                    <a:pt x="836297" y="51954"/>
                    <a:pt x="836297" y="70707"/>
                  </a:cubicBezTo>
                  <a:lnTo>
                    <a:pt x="836297" y="1840721"/>
                  </a:lnTo>
                  <a:cubicBezTo>
                    <a:pt x="836297" y="1879771"/>
                    <a:pt x="804641" y="1911428"/>
                    <a:pt x="765590" y="1911428"/>
                  </a:cubicBezTo>
                  <a:lnTo>
                    <a:pt x="70707" y="1911428"/>
                  </a:lnTo>
                  <a:cubicBezTo>
                    <a:pt x="51954" y="1911428"/>
                    <a:pt x="33970" y="1903978"/>
                    <a:pt x="20709" y="1890718"/>
                  </a:cubicBezTo>
                  <a:cubicBezTo>
                    <a:pt x="7449" y="1877458"/>
                    <a:pt x="0" y="1859474"/>
                    <a:pt x="0" y="1840721"/>
                  </a:cubicBezTo>
                  <a:lnTo>
                    <a:pt x="0" y="70707"/>
                  </a:lnTo>
                  <a:cubicBezTo>
                    <a:pt x="0" y="51954"/>
                    <a:pt x="7449" y="33970"/>
                    <a:pt x="20709" y="20709"/>
                  </a:cubicBezTo>
                  <a:cubicBezTo>
                    <a:pt x="33970" y="7449"/>
                    <a:pt x="51954" y="0"/>
                    <a:pt x="70707" y="0"/>
                  </a:cubicBezTo>
                  <a:close/>
                </a:path>
              </a:pathLst>
            </a:custGeom>
            <a:solidFill>
              <a:srgbClr val="FFFFFF"/>
            </a:solidFill>
          </p:spPr>
        </p:sp>
        <p:sp>
          <p:nvSpPr>
            <p:cNvPr name="TextBox 20" id="20"/>
            <p:cNvSpPr txBox="true"/>
            <p:nvPr/>
          </p:nvSpPr>
          <p:spPr>
            <a:xfrm>
              <a:off x="0" y="-38100"/>
              <a:ext cx="836297" cy="1949528"/>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5435458" y="1553467"/>
            <a:ext cx="765350" cy="571907"/>
            <a:chOff x="0" y="0"/>
            <a:chExt cx="201574" cy="150626"/>
          </a:xfrm>
        </p:grpSpPr>
        <p:sp>
          <p:nvSpPr>
            <p:cNvPr name="Freeform 22" id="22"/>
            <p:cNvSpPr/>
            <p:nvPr/>
          </p:nvSpPr>
          <p:spPr>
            <a:xfrm flipH="false" flipV="false" rot="0">
              <a:off x="0" y="0"/>
              <a:ext cx="201574" cy="150626"/>
            </a:xfrm>
            <a:custGeom>
              <a:avLst/>
              <a:gdLst/>
              <a:ahLst/>
              <a:cxnLst/>
              <a:rect r="r" b="b" t="t" l="l"/>
              <a:pathLst>
                <a:path h="150626" w="201574">
                  <a:moveTo>
                    <a:pt x="0" y="0"/>
                  </a:moveTo>
                  <a:lnTo>
                    <a:pt x="201574" y="0"/>
                  </a:lnTo>
                  <a:lnTo>
                    <a:pt x="201574" y="150626"/>
                  </a:lnTo>
                  <a:lnTo>
                    <a:pt x="0" y="150626"/>
                  </a:lnTo>
                  <a:close/>
                </a:path>
              </a:pathLst>
            </a:custGeom>
            <a:solidFill>
              <a:srgbClr val="000000"/>
            </a:solidFill>
          </p:spPr>
        </p:sp>
        <p:sp>
          <p:nvSpPr>
            <p:cNvPr name="TextBox 23" id="23"/>
            <p:cNvSpPr txBox="true"/>
            <p:nvPr/>
          </p:nvSpPr>
          <p:spPr>
            <a:xfrm>
              <a:off x="0" y="-38100"/>
              <a:ext cx="201574" cy="18872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373335" y="2570629"/>
            <a:ext cx="6045101" cy="5308923"/>
            <a:chOff x="0" y="0"/>
            <a:chExt cx="8060135" cy="7078564"/>
          </a:xfrm>
        </p:grpSpPr>
        <p:sp>
          <p:nvSpPr>
            <p:cNvPr name="TextBox 25" id="25"/>
            <p:cNvSpPr txBox="true"/>
            <p:nvPr/>
          </p:nvSpPr>
          <p:spPr>
            <a:xfrm rot="-480599">
              <a:off x="113838" y="4594430"/>
              <a:ext cx="5349144" cy="1665723"/>
            </a:xfrm>
            <a:prstGeom prst="rect">
              <a:avLst/>
            </a:prstGeom>
          </p:spPr>
          <p:txBody>
            <a:bodyPr anchor="t" rtlCol="false" tIns="0" lIns="0" bIns="0" rIns="0">
              <a:spAutoFit/>
            </a:bodyPr>
            <a:lstStyle/>
            <a:p>
              <a:pPr algn="ctr">
                <a:lnSpc>
                  <a:spcPts val="8143"/>
                </a:lnSpc>
              </a:pPr>
              <a:r>
                <a:rPr lang="en-US" sz="9048">
                  <a:solidFill>
                    <a:srgbClr val="000000"/>
                  </a:solidFill>
                  <a:latin typeface="Majesty"/>
                </a:rPr>
                <a:t>to</a:t>
              </a:r>
            </a:p>
          </p:txBody>
        </p:sp>
        <p:sp>
          <p:nvSpPr>
            <p:cNvPr name="Freeform 26" id="26"/>
            <p:cNvSpPr/>
            <p:nvPr/>
          </p:nvSpPr>
          <p:spPr>
            <a:xfrm flipH="false" flipV="false" rot="0">
              <a:off x="1497058" y="0"/>
              <a:ext cx="3422275" cy="3129826"/>
            </a:xfrm>
            <a:custGeom>
              <a:avLst/>
              <a:gdLst/>
              <a:ahLst/>
              <a:cxnLst/>
              <a:rect r="r" b="b" t="t" l="l"/>
              <a:pathLst>
                <a:path h="3129826" w="3422275">
                  <a:moveTo>
                    <a:pt x="0" y="0"/>
                  </a:moveTo>
                  <a:lnTo>
                    <a:pt x="3422275" y="0"/>
                  </a:lnTo>
                  <a:lnTo>
                    <a:pt x="3422275" y="3129826"/>
                  </a:lnTo>
                  <a:lnTo>
                    <a:pt x="0" y="3129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1345968" y="3802063"/>
              <a:ext cx="3724454" cy="914196"/>
            </a:xfrm>
            <a:prstGeom prst="rect">
              <a:avLst/>
            </a:prstGeom>
          </p:spPr>
          <p:txBody>
            <a:bodyPr anchor="t" rtlCol="false" tIns="0" lIns="0" bIns="0" rIns="0">
              <a:spAutoFit/>
            </a:bodyPr>
            <a:lstStyle/>
            <a:p>
              <a:pPr algn="ctr">
                <a:lnSpc>
                  <a:spcPts val="5778"/>
                </a:lnSpc>
              </a:pPr>
              <a:r>
                <a:rPr lang="en-US" sz="4127">
                  <a:solidFill>
                    <a:srgbClr val="000000"/>
                  </a:solidFill>
                  <a:latin typeface="Monument"/>
                </a:rPr>
                <a:t>Market</a:t>
              </a:r>
            </a:p>
          </p:txBody>
        </p:sp>
        <p:sp>
          <p:nvSpPr>
            <p:cNvPr name="TextBox 28" id="28"/>
            <p:cNvSpPr txBox="true"/>
            <p:nvPr/>
          </p:nvSpPr>
          <p:spPr>
            <a:xfrm rot="-589352">
              <a:off x="404801" y="4688725"/>
              <a:ext cx="7559494" cy="1758122"/>
            </a:xfrm>
            <a:prstGeom prst="rect">
              <a:avLst/>
            </a:prstGeom>
          </p:spPr>
          <p:txBody>
            <a:bodyPr anchor="t" rtlCol="false" tIns="0" lIns="0" bIns="0" rIns="0">
              <a:spAutoFit/>
            </a:bodyPr>
            <a:lstStyle/>
            <a:p>
              <a:pPr algn="ctr" marL="0" indent="0" lvl="0">
                <a:lnSpc>
                  <a:spcPts val="8601"/>
                </a:lnSpc>
                <a:spcBef>
                  <a:spcPct val="0"/>
                </a:spcBef>
              </a:pPr>
              <a:r>
                <a:rPr lang="en-US" sz="9557">
                  <a:solidFill>
                    <a:srgbClr val="000000"/>
                  </a:solidFill>
                  <a:latin typeface="Majesty"/>
                </a:rPr>
                <a:t>go</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4185" y="866450"/>
            <a:ext cx="8805871" cy="1116344"/>
            <a:chOff x="0" y="0"/>
            <a:chExt cx="2319242" cy="294017"/>
          </a:xfrm>
        </p:grpSpPr>
        <p:sp>
          <p:nvSpPr>
            <p:cNvPr name="Freeform 3" id="3"/>
            <p:cNvSpPr/>
            <p:nvPr/>
          </p:nvSpPr>
          <p:spPr>
            <a:xfrm flipH="false" flipV="false" rot="0">
              <a:off x="0" y="0"/>
              <a:ext cx="2319242" cy="294017"/>
            </a:xfrm>
            <a:custGeom>
              <a:avLst/>
              <a:gdLst/>
              <a:ahLst/>
              <a:cxnLst/>
              <a:rect r="r" b="b" t="t" l="l"/>
              <a:pathLst>
                <a:path h="294017" w="2319242">
                  <a:moveTo>
                    <a:pt x="25496" y="0"/>
                  </a:moveTo>
                  <a:lnTo>
                    <a:pt x="2293746" y="0"/>
                  </a:lnTo>
                  <a:cubicBezTo>
                    <a:pt x="2300508" y="0"/>
                    <a:pt x="2306993" y="2686"/>
                    <a:pt x="2311774" y="7468"/>
                  </a:cubicBezTo>
                  <a:cubicBezTo>
                    <a:pt x="2316555" y="12249"/>
                    <a:pt x="2319242" y="18734"/>
                    <a:pt x="2319242" y="25496"/>
                  </a:cubicBezTo>
                  <a:lnTo>
                    <a:pt x="2319242" y="268520"/>
                  </a:lnTo>
                  <a:cubicBezTo>
                    <a:pt x="2319242" y="282602"/>
                    <a:pt x="2307827" y="294017"/>
                    <a:pt x="2293746" y="294017"/>
                  </a:cubicBezTo>
                  <a:lnTo>
                    <a:pt x="25496" y="294017"/>
                  </a:lnTo>
                  <a:cubicBezTo>
                    <a:pt x="11415" y="294017"/>
                    <a:pt x="0" y="282602"/>
                    <a:pt x="0" y="268520"/>
                  </a:cubicBezTo>
                  <a:lnTo>
                    <a:pt x="0" y="25496"/>
                  </a:lnTo>
                  <a:cubicBezTo>
                    <a:pt x="0" y="11415"/>
                    <a:pt x="11415" y="0"/>
                    <a:pt x="25496" y="0"/>
                  </a:cubicBezTo>
                  <a:close/>
                </a:path>
              </a:pathLst>
            </a:custGeom>
            <a:solidFill>
              <a:srgbClr val="FFFFFF"/>
            </a:solidFill>
          </p:spPr>
        </p:sp>
        <p:sp>
          <p:nvSpPr>
            <p:cNvPr name="TextBox 4" id="4"/>
            <p:cNvSpPr txBox="true"/>
            <p:nvPr/>
          </p:nvSpPr>
          <p:spPr>
            <a:xfrm>
              <a:off x="0" y="-38100"/>
              <a:ext cx="2319242"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33450"/>
            <a:ext cx="842704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Functional Requirements:</a:t>
            </a:r>
          </a:p>
        </p:txBody>
      </p:sp>
      <p:sp>
        <p:nvSpPr>
          <p:cNvPr name="TextBox 6" id="6"/>
          <p:cNvSpPr txBox="true"/>
          <p:nvPr/>
        </p:nvSpPr>
        <p:spPr>
          <a:xfrm rot="0">
            <a:off x="1028700" y="2410332"/>
            <a:ext cx="16649398" cy="7076414"/>
          </a:xfrm>
          <a:prstGeom prst="rect">
            <a:avLst/>
          </a:prstGeom>
        </p:spPr>
        <p:txBody>
          <a:bodyPr anchor="t" rtlCol="false" tIns="0" lIns="0" bIns="0" rIns="0">
            <a:spAutoFit/>
          </a:bodyPr>
          <a:lstStyle/>
          <a:p>
            <a:pPr algn="just">
              <a:lnSpc>
                <a:spcPts val="3333"/>
              </a:lnSpc>
            </a:pPr>
            <a:r>
              <a:rPr lang="en-US" sz="2381">
                <a:solidFill>
                  <a:srgbClr val="FFFFFF"/>
                </a:solidFill>
                <a:latin typeface="Canva Sans Bold"/>
              </a:rPr>
              <a:t>Option to pay either AUC account or voucher or Visa cash or in-store points</a:t>
            </a:r>
          </a:p>
          <a:p>
            <a:pPr algn="just" marL="514076" indent="-257038" lvl="1">
              <a:lnSpc>
                <a:spcPts val="3333"/>
              </a:lnSpc>
              <a:buFont typeface="Arial"/>
              <a:buChar char="•"/>
            </a:pPr>
            <a:r>
              <a:rPr lang="en-US" sz="2381">
                <a:solidFill>
                  <a:srgbClr val="FFFFFF"/>
                </a:solidFill>
                <a:latin typeface="Canva Sans"/>
              </a:rPr>
              <a:t>Customers should have multiple payment options which are Card, account credits, vouchers, cash, or loyalty points.</a:t>
            </a:r>
          </a:p>
          <a:p>
            <a:pPr algn="just">
              <a:lnSpc>
                <a:spcPts val="3333"/>
              </a:lnSpc>
            </a:pPr>
          </a:p>
          <a:p>
            <a:pPr algn="just">
              <a:lnSpc>
                <a:spcPts val="3333"/>
              </a:lnSpc>
            </a:pPr>
            <a:r>
              <a:rPr lang="en-US" sz="2381">
                <a:solidFill>
                  <a:srgbClr val="FFFFFF"/>
                </a:solidFill>
                <a:latin typeface="Canva Sans Bold"/>
              </a:rPr>
              <a:t>Adding comments</a:t>
            </a:r>
          </a:p>
          <a:p>
            <a:pPr algn="just" marL="514076" indent="-257038" lvl="1">
              <a:lnSpc>
                <a:spcPts val="3333"/>
              </a:lnSpc>
              <a:buFont typeface="Arial"/>
              <a:buChar char="•"/>
            </a:pPr>
            <a:r>
              <a:rPr lang="en-US" sz="2381">
                <a:solidFill>
                  <a:srgbClr val="FFFFFF"/>
                </a:solidFill>
                <a:latin typeface="Canva Sans"/>
              </a:rPr>
              <a:t>C</a:t>
            </a:r>
            <a:r>
              <a:rPr lang="en-US" sz="2381">
                <a:solidFill>
                  <a:srgbClr val="FFFFFF"/>
                </a:solidFill>
                <a:latin typeface="Canva Sans"/>
              </a:rPr>
              <a:t>ustomers should be able to add comments or special instructions to their orders.</a:t>
            </a:r>
          </a:p>
          <a:p>
            <a:pPr algn="just">
              <a:lnSpc>
                <a:spcPts val="3333"/>
              </a:lnSpc>
            </a:pPr>
          </a:p>
          <a:p>
            <a:pPr algn="just">
              <a:lnSpc>
                <a:spcPts val="3333"/>
              </a:lnSpc>
            </a:pPr>
            <a:r>
              <a:rPr lang="en-US" sz="2381">
                <a:solidFill>
                  <a:srgbClr val="FFFFFF"/>
                </a:solidFill>
                <a:latin typeface="Canva Sans Bold"/>
              </a:rPr>
              <a:t>The market manag</a:t>
            </a:r>
            <a:r>
              <a:rPr lang="en-US" sz="2381">
                <a:solidFill>
                  <a:srgbClr val="FFFFFF"/>
                </a:solidFill>
                <a:latin typeface="Canva Sans Bold"/>
              </a:rPr>
              <a:t>ers can</a:t>
            </a:r>
            <a:r>
              <a:rPr lang="en-US" sz="2381">
                <a:solidFill>
                  <a:srgbClr val="FFFFFF"/>
                </a:solidFill>
                <a:latin typeface="Canva Sans Bold"/>
              </a:rPr>
              <a:t> stop taking orders during busy times</a:t>
            </a:r>
          </a:p>
          <a:p>
            <a:pPr algn="just" marL="514076" indent="-257038" lvl="1">
              <a:lnSpc>
                <a:spcPts val="3333"/>
              </a:lnSpc>
              <a:buFont typeface="Arial"/>
              <a:buChar char="•"/>
            </a:pPr>
            <a:r>
              <a:rPr lang="en-US" sz="2381">
                <a:solidFill>
                  <a:srgbClr val="FFFFFF"/>
                </a:solidFill>
                <a:latin typeface="Canva Sans"/>
              </a:rPr>
              <a:t>The system should allow market managers to pause order taking during peak hours or when the store is busy.</a:t>
            </a:r>
          </a:p>
          <a:p>
            <a:pPr algn="just">
              <a:lnSpc>
                <a:spcPts val="3333"/>
              </a:lnSpc>
            </a:pPr>
          </a:p>
          <a:p>
            <a:pPr algn="just">
              <a:lnSpc>
                <a:spcPts val="3333"/>
              </a:lnSpc>
            </a:pPr>
            <a:r>
              <a:rPr lang="en-US" sz="2381">
                <a:solidFill>
                  <a:srgbClr val="FFFFFF"/>
                </a:solidFill>
                <a:latin typeface="Canva Sans Bold"/>
              </a:rPr>
              <a:t>Choice of pickup time</a:t>
            </a:r>
          </a:p>
          <a:p>
            <a:pPr algn="just" marL="514076" indent="-257038" lvl="1">
              <a:lnSpc>
                <a:spcPts val="3333"/>
              </a:lnSpc>
              <a:buFont typeface="Arial"/>
              <a:buChar char="•"/>
            </a:pPr>
            <a:r>
              <a:rPr lang="en-US" sz="2381">
                <a:solidFill>
                  <a:srgbClr val="FFFFFF"/>
                </a:solidFill>
                <a:latin typeface="Canva Sans"/>
              </a:rPr>
              <a:t>Customers should be able to choose a preferred pickup time for their orders.</a:t>
            </a:r>
          </a:p>
          <a:p>
            <a:pPr algn="just">
              <a:lnSpc>
                <a:spcPts val="3333"/>
              </a:lnSpc>
            </a:pPr>
          </a:p>
          <a:p>
            <a:pPr algn="just">
              <a:lnSpc>
                <a:spcPts val="3333"/>
              </a:lnSpc>
            </a:pPr>
            <a:r>
              <a:rPr lang="en-US" sz="2381">
                <a:solidFill>
                  <a:srgbClr val="FFFFFF"/>
                </a:solidFill>
                <a:latin typeface="Canva Sans Bold"/>
              </a:rPr>
              <a:t>Option to cancel order, no refunds</a:t>
            </a:r>
          </a:p>
          <a:p>
            <a:pPr algn="just" marL="514076" indent="-257038" lvl="1">
              <a:lnSpc>
                <a:spcPts val="3333"/>
              </a:lnSpc>
              <a:buFont typeface="Arial"/>
              <a:buChar char="•"/>
            </a:pPr>
            <a:r>
              <a:rPr lang="en-US" sz="2381">
                <a:solidFill>
                  <a:srgbClr val="FFFFFF"/>
                </a:solidFill>
                <a:latin typeface="Canva Sans"/>
              </a:rPr>
              <a:t>Customers should be able to cancel orders, but refunds may not be provided depending on the cancellation policy.</a:t>
            </a:r>
          </a:p>
          <a:p>
            <a:pPr algn="just">
              <a:lnSpc>
                <a:spcPts val="3039"/>
              </a:lnSpc>
            </a:pPr>
          </a:p>
        </p:txBody>
      </p:sp>
      <p:sp>
        <p:nvSpPr>
          <p:cNvPr name="Freeform 7" id="7"/>
          <p:cNvSpPr/>
          <p:nvPr/>
        </p:nvSpPr>
        <p:spPr>
          <a:xfrm flipH="false" flipV="false" rot="0">
            <a:off x="16467786"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Freeform 8" id="8"/>
          <p:cNvSpPr/>
          <p:nvPr/>
        </p:nvSpPr>
        <p:spPr>
          <a:xfrm flipH="false" flipV="false" rot="0">
            <a:off x="-1008344" y="7269142"/>
            <a:ext cx="5549892" cy="5251585"/>
          </a:xfrm>
          <a:custGeom>
            <a:avLst/>
            <a:gdLst/>
            <a:ahLst/>
            <a:cxnLst/>
            <a:rect r="r" b="b" t="t" l="l"/>
            <a:pathLst>
              <a:path h="5251585" w="5549892">
                <a:moveTo>
                  <a:pt x="0" y="0"/>
                </a:moveTo>
                <a:lnTo>
                  <a:pt x="5549892" y="0"/>
                </a:lnTo>
                <a:lnTo>
                  <a:pt x="5549892" y="5251586"/>
                </a:lnTo>
                <a:lnTo>
                  <a:pt x="0" y="5251586"/>
                </a:lnTo>
                <a:lnTo>
                  <a:pt x="0" y="0"/>
                </a:lnTo>
                <a:close/>
              </a:path>
            </a:pathLst>
          </a:custGeom>
          <a:blipFill>
            <a:blip r:embed="rId3">
              <a:alphaModFix amt="12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382996" y="-2625793"/>
            <a:ext cx="5549892" cy="5251585"/>
          </a:xfrm>
          <a:custGeom>
            <a:avLst/>
            <a:gdLst/>
            <a:ahLst/>
            <a:cxnLst/>
            <a:rect r="r" b="b" t="t" l="l"/>
            <a:pathLst>
              <a:path h="5251585" w="5549892">
                <a:moveTo>
                  <a:pt x="0" y="0"/>
                </a:moveTo>
                <a:lnTo>
                  <a:pt x="5549892" y="0"/>
                </a:lnTo>
                <a:lnTo>
                  <a:pt x="5549892" y="5251586"/>
                </a:lnTo>
                <a:lnTo>
                  <a:pt x="0" y="5251586"/>
                </a:lnTo>
                <a:lnTo>
                  <a:pt x="0" y="0"/>
                </a:lnTo>
                <a:close/>
              </a:path>
            </a:pathLst>
          </a:custGeom>
          <a:blipFill>
            <a:blip r:embed="rId3">
              <a:alphaModFix amt="31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36941" y="361162"/>
            <a:ext cx="8805871" cy="1116344"/>
            <a:chOff x="0" y="0"/>
            <a:chExt cx="2319242" cy="294017"/>
          </a:xfrm>
        </p:grpSpPr>
        <p:sp>
          <p:nvSpPr>
            <p:cNvPr name="Freeform 3" id="3"/>
            <p:cNvSpPr/>
            <p:nvPr/>
          </p:nvSpPr>
          <p:spPr>
            <a:xfrm flipH="false" flipV="false" rot="0">
              <a:off x="0" y="0"/>
              <a:ext cx="2319242" cy="294017"/>
            </a:xfrm>
            <a:custGeom>
              <a:avLst/>
              <a:gdLst/>
              <a:ahLst/>
              <a:cxnLst/>
              <a:rect r="r" b="b" t="t" l="l"/>
              <a:pathLst>
                <a:path h="294017" w="2319242">
                  <a:moveTo>
                    <a:pt x="25496" y="0"/>
                  </a:moveTo>
                  <a:lnTo>
                    <a:pt x="2293746" y="0"/>
                  </a:lnTo>
                  <a:cubicBezTo>
                    <a:pt x="2300508" y="0"/>
                    <a:pt x="2306993" y="2686"/>
                    <a:pt x="2311774" y="7468"/>
                  </a:cubicBezTo>
                  <a:cubicBezTo>
                    <a:pt x="2316555" y="12249"/>
                    <a:pt x="2319242" y="18734"/>
                    <a:pt x="2319242" y="25496"/>
                  </a:cubicBezTo>
                  <a:lnTo>
                    <a:pt x="2319242" y="268520"/>
                  </a:lnTo>
                  <a:cubicBezTo>
                    <a:pt x="2319242" y="282602"/>
                    <a:pt x="2307827" y="294017"/>
                    <a:pt x="2293746" y="294017"/>
                  </a:cubicBezTo>
                  <a:lnTo>
                    <a:pt x="25496" y="294017"/>
                  </a:lnTo>
                  <a:cubicBezTo>
                    <a:pt x="11415" y="294017"/>
                    <a:pt x="0" y="282602"/>
                    <a:pt x="0" y="268520"/>
                  </a:cubicBezTo>
                  <a:lnTo>
                    <a:pt x="0" y="25496"/>
                  </a:lnTo>
                  <a:cubicBezTo>
                    <a:pt x="0" y="11415"/>
                    <a:pt x="11415" y="0"/>
                    <a:pt x="25496" y="0"/>
                  </a:cubicBezTo>
                  <a:close/>
                </a:path>
              </a:pathLst>
            </a:custGeom>
            <a:solidFill>
              <a:srgbClr val="FFFFFF"/>
            </a:solidFill>
          </p:spPr>
        </p:sp>
        <p:sp>
          <p:nvSpPr>
            <p:cNvPr name="TextBox 4" id="4"/>
            <p:cNvSpPr txBox="true"/>
            <p:nvPr/>
          </p:nvSpPr>
          <p:spPr>
            <a:xfrm>
              <a:off x="0" y="-38100"/>
              <a:ext cx="2319242"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26355" y="428162"/>
            <a:ext cx="842704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Functional Requirements:</a:t>
            </a:r>
          </a:p>
        </p:txBody>
      </p:sp>
      <p:sp>
        <p:nvSpPr>
          <p:cNvPr name="TextBox 6" id="6"/>
          <p:cNvSpPr txBox="true"/>
          <p:nvPr/>
        </p:nvSpPr>
        <p:spPr>
          <a:xfrm rot="0">
            <a:off x="1028700" y="1651800"/>
            <a:ext cx="16649398" cy="7495514"/>
          </a:xfrm>
          <a:prstGeom prst="rect">
            <a:avLst/>
          </a:prstGeom>
        </p:spPr>
        <p:txBody>
          <a:bodyPr anchor="t" rtlCol="false" tIns="0" lIns="0" bIns="0" rIns="0">
            <a:spAutoFit/>
          </a:bodyPr>
          <a:lstStyle/>
          <a:p>
            <a:pPr algn="just">
              <a:lnSpc>
                <a:spcPts val="3333"/>
              </a:lnSpc>
            </a:pPr>
            <a:r>
              <a:rPr lang="en-US" sz="2381">
                <a:solidFill>
                  <a:srgbClr val="FFFFFF"/>
                </a:solidFill>
                <a:latin typeface="Canva Sans Bold"/>
              </a:rPr>
              <a:t>Order sent to system</a:t>
            </a:r>
          </a:p>
          <a:p>
            <a:pPr algn="just" marL="514076" indent="-257038" lvl="1">
              <a:lnSpc>
                <a:spcPts val="3333"/>
              </a:lnSpc>
              <a:buFont typeface="Arial"/>
              <a:buChar char="•"/>
            </a:pPr>
            <a:r>
              <a:rPr lang="en-US" sz="2381">
                <a:solidFill>
                  <a:srgbClr val="FFFFFF"/>
                </a:solidFill>
                <a:latin typeface="Canva Sans"/>
              </a:rPr>
              <a:t>Upon order confirmation, the system should notify the market managers and send them the details of the order.</a:t>
            </a:r>
          </a:p>
          <a:p>
            <a:pPr algn="just">
              <a:lnSpc>
                <a:spcPts val="3333"/>
              </a:lnSpc>
            </a:pPr>
          </a:p>
          <a:p>
            <a:pPr algn="just">
              <a:lnSpc>
                <a:spcPts val="3333"/>
              </a:lnSpc>
            </a:pPr>
            <a:r>
              <a:rPr lang="en-US" sz="2381">
                <a:solidFill>
                  <a:srgbClr val="FFFFFF"/>
                </a:solidFill>
                <a:latin typeface="Canva Sans Bold"/>
              </a:rPr>
              <a:t>The system can send confirmation, cancel, or recommend other options</a:t>
            </a:r>
          </a:p>
          <a:p>
            <a:pPr algn="just" marL="514076" indent="-257038" lvl="1">
              <a:lnSpc>
                <a:spcPts val="3333"/>
              </a:lnSpc>
              <a:buFont typeface="Arial"/>
              <a:buChar char="•"/>
            </a:pPr>
            <a:r>
              <a:rPr lang="en-US" sz="2381">
                <a:solidFill>
                  <a:srgbClr val="FFFFFF"/>
                </a:solidFill>
                <a:latin typeface="Canva Sans"/>
              </a:rPr>
              <a:t>The sy</a:t>
            </a:r>
            <a:r>
              <a:rPr lang="en-US" sz="2381">
                <a:solidFill>
                  <a:srgbClr val="FFFFFF"/>
                </a:solidFill>
                <a:latin typeface="Canva Sans"/>
              </a:rPr>
              <a:t>stem should be able to confirm orders once received from the Customers.</a:t>
            </a:r>
          </a:p>
          <a:p>
            <a:pPr algn="just" marL="514076" indent="-257038" lvl="1">
              <a:lnSpc>
                <a:spcPts val="3333"/>
              </a:lnSpc>
              <a:buFont typeface="Arial"/>
              <a:buChar char="•"/>
            </a:pPr>
            <a:r>
              <a:rPr lang="en-US" sz="2381">
                <a:solidFill>
                  <a:srgbClr val="FFFFFF"/>
                </a:solidFill>
                <a:latin typeface="Canva Sans"/>
              </a:rPr>
              <a:t>Upon confirmation, Customers should receive a notification or confirmation email acknowledging their order.</a:t>
            </a:r>
          </a:p>
          <a:p>
            <a:pPr algn="just" marL="514076" indent="-257038" lvl="1">
              <a:lnSpc>
                <a:spcPts val="3333"/>
              </a:lnSpc>
              <a:buFont typeface="Arial"/>
              <a:buChar char="•"/>
            </a:pPr>
            <a:r>
              <a:rPr lang="en-US" sz="2381">
                <a:solidFill>
                  <a:srgbClr val="FFFFFF"/>
                </a:solidFill>
                <a:latin typeface="Canva Sans"/>
              </a:rPr>
              <a:t>The market manag</a:t>
            </a:r>
            <a:r>
              <a:rPr lang="en-US" sz="2381">
                <a:solidFill>
                  <a:srgbClr val="FFFFFF"/>
                </a:solidFill>
                <a:latin typeface="Canva Sans"/>
              </a:rPr>
              <a:t>ers al</a:t>
            </a:r>
            <a:r>
              <a:rPr lang="en-US" sz="2381">
                <a:solidFill>
                  <a:srgbClr val="FFFFFF"/>
                </a:solidFill>
                <a:latin typeface="Canva Sans"/>
              </a:rPr>
              <a:t>ong with the system should have the capability to cancel orders if necessary, such as due to unavailability of items, unforeseen circumstances, or at the request of the Customers.</a:t>
            </a:r>
          </a:p>
          <a:p>
            <a:pPr algn="just" marL="514076" indent="-257038" lvl="1">
              <a:lnSpc>
                <a:spcPts val="3333"/>
              </a:lnSpc>
              <a:buFont typeface="Arial"/>
              <a:buChar char="•"/>
            </a:pPr>
            <a:r>
              <a:rPr lang="en-US" sz="2381">
                <a:solidFill>
                  <a:srgbClr val="FFFFFF"/>
                </a:solidFill>
                <a:latin typeface="Canva Sans"/>
              </a:rPr>
              <a:t>Customers should be notified promptly if their order is canceled, and any payments made should be refunded as per the cancellation policy.</a:t>
            </a:r>
          </a:p>
          <a:p>
            <a:pPr algn="just" marL="514076" indent="-257038" lvl="1">
              <a:lnSpc>
                <a:spcPts val="3333"/>
              </a:lnSpc>
              <a:buFont typeface="Arial"/>
              <a:buChar char="•"/>
            </a:pPr>
            <a:r>
              <a:rPr lang="en-US" sz="2381">
                <a:solidFill>
                  <a:srgbClr val="FFFFFF"/>
                </a:solidFill>
                <a:latin typeface="Canva Sans"/>
              </a:rPr>
              <a:t>If certain items in the customer's order are unavailable, the system should be able to recommend alternative options to the Customers.</a:t>
            </a:r>
          </a:p>
          <a:p>
            <a:pPr algn="just" marL="514076" indent="-257038" lvl="1">
              <a:lnSpc>
                <a:spcPts val="3333"/>
              </a:lnSpc>
              <a:buFont typeface="Arial"/>
              <a:buChar char="•"/>
            </a:pPr>
            <a:r>
              <a:rPr lang="en-US" sz="2381">
                <a:solidFill>
                  <a:srgbClr val="FFFFFF"/>
                </a:solidFill>
                <a:latin typeface="Canva Sans"/>
              </a:rPr>
              <a:t>These recommendations could be based on similar items available in stock, special offers, or substitutions suggested by the system.</a:t>
            </a:r>
          </a:p>
          <a:p>
            <a:pPr algn="just" marL="514076" indent="-257038" lvl="1">
              <a:lnSpc>
                <a:spcPts val="3333"/>
              </a:lnSpc>
              <a:buFont typeface="Arial"/>
              <a:buChar char="•"/>
            </a:pPr>
            <a:r>
              <a:rPr lang="en-US" sz="2381">
                <a:solidFill>
                  <a:srgbClr val="FFFFFF"/>
                </a:solidFill>
                <a:latin typeface="Canva Sans"/>
              </a:rPr>
              <a:t>Customers should be notified of these recommendations along with the option to accept or decline them before finalizing their order.</a:t>
            </a:r>
          </a:p>
          <a:p>
            <a:pPr algn="just">
              <a:lnSpc>
                <a:spcPts val="3039"/>
              </a:lnSpc>
            </a:pPr>
          </a:p>
        </p:txBody>
      </p:sp>
      <p:sp>
        <p:nvSpPr>
          <p:cNvPr name="Freeform 7" id="7"/>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Freeform 8" id="8"/>
          <p:cNvSpPr/>
          <p:nvPr/>
        </p:nvSpPr>
        <p:spPr>
          <a:xfrm flipH="false" flipV="false" rot="1878778">
            <a:off x="12810653" y="-743356"/>
            <a:ext cx="8380614" cy="4441725"/>
          </a:xfrm>
          <a:custGeom>
            <a:avLst/>
            <a:gdLst/>
            <a:ahLst/>
            <a:cxnLst/>
            <a:rect r="r" b="b" t="t" l="l"/>
            <a:pathLst>
              <a:path h="4441725" w="8380614">
                <a:moveTo>
                  <a:pt x="0" y="0"/>
                </a:moveTo>
                <a:lnTo>
                  <a:pt x="8380613" y="0"/>
                </a:lnTo>
                <a:lnTo>
                  <a:pt x="8380613" y="4441725"/>
                </a:lnTo>
                <a:lnTo>
                  <a:pt x="0" y="4441725"/>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878778">
            <a:off x="13487791" y="-235395"/>
            <a:ext cx="8380614" cy="4441725"/>
          </a:xfrm>
          <a:custGeom>
            <a:avLst/>
            <a:gdLst/>
            <a:ahLst/>
            <a:cxnLst/>
            <a:rect r="r" b="b" t="t" l="l"/>
            <a:pathLst>
              <a:path h="4441725" w="8380614">
                <a:moveTo>
                  <a:pt x="0" y="0"/>
                </a:moveTo>
                <a:lnTo>
                  <a:pt x="8380613" y="0"/>
                </a:lnTo>
                <a:lnTo>
                  <a:pt x="8380613" y="4441725"/>
                </a:lnTo>
                <a:lnTo>
                  <a:pt x="0" y="4441725"/>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229263">
            <a:off x="-4722231" y="2922637"/>
            <a:ext cx="8380614" cy="4441725"/>
          </a:xfrm>
          <a:custGeom>
            <a:avLst/>
            <a:gdLst/>
            <a:ahLst/>
            <a:cxnLst/>
            <a:rect r="r" b="b" t="t" l="l"/>
            <a:pathLst>
              <a:path h="4441725" w="8380614">
                <a:moveTo>
                  <a:pt x="0" y="0"/>
                </a:moveTo>
                <a:lnTo>
                  <a:pt x="8380614" y="0"/>
                </a:lnTo>
                <a:lnTo>
                  <a:pt x="8380614" y="4441726"/>
                </a:lnTo>
                <a:lnTo>
                  <a:pt x="0" y="4441726"/>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4185" y="866450"/>
            <a:ext cx="8805871" cy="1116344"/>
            <a:chOff x="0" y="0"/>
            <a:chExt cx="2319242" cy="294017"/>
          </a:xfrm>
        </p:grpSpPr>
        <p:sp>
          <p:nvSpPr>
            <p:cNvPr name="Freeform 3" id="3"/>
            <p:cNvSpPr/>
            <p:nvPr/>
          </p:nvSpPr>
          <p:spPr>
            <a:xfrm flipH="false" flipV="false" rot="0">
              <a:off x="0" y="0"/>
              <a:ext cx="2319242" cy="294017"/>
            </a:xfrm>
            <a:custGeom>
              <a:avLst/>
              <a:gdLst/>
              <a:ahLst/>
              <a:cxnLst/>
              <a:rect r="r" b="b" t="t" l="l"/>
              <a:pathLst>
                <a:path h="294017" w="2319242">
                  <a:moveTo>
                    <a:pt x="25496" y="0"/>
                  </a:moveTo>
                  <a:lnTo>
                    <a:pt x="2293746" y="0"/>
                  </a:lnTo>
                  <a:cubicBezTo>
                    <a:pt x="2300508" y="0"/>
                    <a:pt x="2306993" y="2686"/>
                    <a:pt x="2311774" y="7468"/>
                  </a:cubicBezTo>
                  <a:cubicBezTo>
                    <a:pt x="2316555" y="12249"/>
                    <a:pt x="2319242" y="18734"/>
                    <a:pt x="2319242" y="25496"/>
                  </a:cubicBezTo>
                  <a:lnTo>
                    <a:pt x="2319242" y="268520"/>
                  </a:lnTo>
                  <a:cubicBezTo>
                    <a:pt x="2319242" y="282602"/>
                    <a:pt x="2307827" y="294017"/>
                    <a:pt x="2293746" y="294017"/>
                  </a:cubicBezTo>
                  <a:lnTo>
                    <a:pt x="25496" y="294017"/>
                  </a:lnTo>
                  <a:cubicBezTo>
                    <a:pt x="11415" y="294017"/>
                    <a:pt x="0" y="282602"/>
                    <a:pt x="0" y="268520"/>
                  </a:cubicBezTo>
                  <a:lnTo>
                    <a:pt x="0" y="25496"/>
                  </a:lnTo>
                  <a:cubicBezTo>
                    <a:pt x="0" y="11415"/>
                    <a:pt x="11415" y="0"/>
                    <a:pt x="25496" y="0"/>
                  </a:cubicBezTo>
                  <a:close/>
                </a:path>
              </a:pathLst>
            </a:custGeom>
            <a:solidFill>
              <a:srgbClr val="FFFFFF"/>
            </a:solidFill>
          </p:spPr>
        </p:sp>
        <p:sp>
          <p:nvSpPr>
            <p:cNvPr name="TextBox 4" id="4"/>
            <p:cNvSpPr txBox="true"/>
            <p:nvPr/>
          </p:nvSpPr>
          <p:spPr>
            <a:xfrm>
              <a:off x="0" y="-38100"/>
              <a:ext cx="2319242"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33450"/>
            <a:ext cx="842704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Functional Requirements:</a:t>
            </a:r>
          </a:p>
        </p:txBody>
      </p:sp>
      <p:sp>
        <p:nvSpPr>
          <p:cNvPr name="TextBox 6" id="6"/>
          <p:cNvSpPr txBox="true"/>
          <p:nvPr/>
        </p:nvSpPr>
        <p:spPr>
          <a:xfrm rot="0">
            <a:off x="1028700" y="2410332"/>
            <a:ext cx="16038885" cy="7150594"/>
          </a:xfrm>
          <a:prstGeom prst="rect">
            <a:avLst/>
          </a:prstGeom>
        </p:spPr>
        <p:txBody>
          <a:bodyPr anchor="t" rtlCol="false" tIns="0" lIns="0" bIns="0" rIns="0">
            <a:spAutoFit/>
          </a:bodyPr>
          <a:lstStyle/>
          <a:p>
            <a:pPr algn="just">
              <a:lnSpc>
                <a:spcPts val="3582"/>
              </a:lnSpc>
            </a:pPr>
            <a:r>
              <a:rPr lang="en-US" sz="2558">
                <a:solidFill>
                  <a:srgbClr val="FFFFFF"/>
                </a:solidFill>
                <a:latin typeface="Canva Sans Bold"/>
              </a:rPr>
              <a:t>Estimated pick-up time</a:t>
            </a:r>
          </a:p>
          <a:p>
            <a:pPr algn="just" marL="552442" indent="-276221" lvl="1">
              <a:lnSpc>
                <a:spcPts val="3582"/>
              </a:lnSpc>
              <a:buFont typeface="Arial"/>
              <a:buChar char="•"/>
            </a:pPr>
            <a:r>
              <a:rPr lang="en-US" sz="2558">
                <a:solidFill>
                  <a:srgbClr val="FFFFFF"/>
                </a:solidFill>
                <a:latin typeface="Canva Sans"/>
              </a:rPr>
              <a:t>The system should provide customers with an estimated pickup time for their orders.</a:t>
            </a:r>
          </a:p>
          <a:p>
            <a:pPr algn="just">
              <a:lnSpc>
                <a:spcPts val="3582"/>
              </a:lnSpc>
            </a:pPr>
          </a:p>
          <a:p>
            <a:pPr algn="just">
              <a:lnSpc>
                <a:spcPts val="3582"/>
              </a:lnSpc>
            </a:pPr>
            <a:r>
              <a:rPr lang="en-US" sz="2558">
                <a:solidFill>
                  <a:srgbClr val="FFFFFF"/>
                </a:solidFill>
                <a:latin typeface="Canva Sans Bold"/>
              </a:rPr>
              <a:t>The system allocates locker</a:t>
            </a:r>
          </a:p>
          <a:p>
            <a:pPr algn="just" marL="552442" indent="-276221" lvl="1">
              <a:lnSpc>
                <a:spcPts val="3582"/>
              </a:lnSpc>
              <a:buFont typeface="Arial"/>
              <a:buChar char="•"/>
            </a:pPr>
            <a:r>
              <a:rPr lang="en-US" sz="2558">
                <a:solidFill>
                  <a:srgbClr val="FFFFFF"/>
                </a:solidFill>
                <a:latin typeface="Canva Sans"/>
              </a:rPr>
              <a:t>Upon order confirmation, the sy</a:t>
            </a:r>
            <a:r>
              <a:rPr lang="en-US" sz="2558">
                <a:solidFill>
                  <a:srgbClr val="FFFFFF"/>
                </a:solidFill>
                <a:latin typeface="Canva Sans"/>
              </a:rPr>
              <a:t>stem should reserve a locker for the customer and associate it with their order.</a:t>
            </a:r>
          </a:p>
          <a:p>
            <a:pPr algn="just">
              <a:lnSpc>
                <a:spcPts val="3582"/>
              </a:lnSpc>
            </a:pPr>
          </a:p>
          <a:p>
            <a:pPr algn="just">
              <a:lnSpc>
                <a:spcPts val="3582"/>
              </a:lnSpc>
            </a:pPr>
            <a:r>
              <a:rPr lang="en-US" sz="2558">
                <a:solidFill>
                  <a:srgbClr val="FFFFFF"/>
                </a:solidFill>
                <a:latin typeface="Canva Sans Bold"/>
              </a:rPr>
              <a:t>K</a:t>
            </a:r>
            <a:r>
              <a:rPr lang="en-US" sz="2558">
                <a:solidFill>
                  <a:srgbClr val="FFFFFF"/>
                </a:solidFill>
                <a:latin typeface="Canva Sans Bold"/>
              </a:rPr>
              <a:t>eep t</a:t>
            </a:r>
            <a:r>
              <a:rPr lang="en-US" sz="2558">
                <a:solidFill>
                  <a:srgbClr val="FFFFFF"/>
                </a:solidFill>
                <a:latin typeface="Canva Sans Bold"/>
              </a:rPr>
              <a:t>rack </a:t>
            </a:r>
            <a:r>
              <a:rPr lang="en-US" sz="2558">
                <a:solidFill>
                  <a:srgbClr val="FFFFFF"/>
                </a:solidFill>
                <a:latin typeface="Canva Sans Bold"/>
              </a:rPr>
              <a:t>of late pick-ups and cancel automatically</a:t>
            </a:r>
          </a:p>
          <a:p>
            <a:pPr algn="just" marL="552442" indent="-276221" lvl="1">
              <a:lnSpc>
                <a:spcPts val="3582"/>
              </a:lnSpc>
              <a:buFont typeface="Arial"/>
              <a:buChar char="•"/>
            </a:pPr>
            <a:r>
              <a:rPr lang="en-US" sz="2558">
                <a:solidFill>
                  <a:srgbClr val="FFFFFF"/>
                </a:solidFill>
                <a:latin typeface="Canva Sans"/>
              </a:rPr>
              <a:t>If an order is not picked up within a specified time frame, the system should automatically release the locker, cancel the order, and notify the customer.</a:t>
            </a:r>
          </a:p>
          <a:p>
            <a:pPr algn="just">
              <a:lnSpc>
                <a:spcPts val="3582"/>
              </a:lnSpc>
            </a:pPr>
          </a:p>
          <a:p>
            <a:pPr algn="just">
              <a:lnSpc>
                <a:spcPts val="3582"/>
              </a:lnSpc>
            </a:pPr>
            <a:r>
              <a:rPr lang="en-US" sz="2558">
                <a:solidFill>
                  <a:srgbClr val="FFFFFF"/>
                </a:solidFill>
                <a:latin typeface="Canva Sans Bold"/>
              </a:rPr>
              <a:t>Cr</a:t>
            </a:r>
            <a:r>
              <a:rPr lang="en-US" sz="2558">
                <a:solidFill>
                  <a:srgbClr val="FFFFFF"/>
                </a:solidFill>
                <a:latin typeface="Canva Sans Bold"/>
              </a:rPr>
              <a:t>eate a Bluetooth connection to open the locker from the app</a:t>
            </a:r>
          </a:p>
          <a:p>
            <a:pPr algn="just" marL="552442" indent="-276221" lvl="1">
              <a:lnSpc>
                <a:spcPts val="3582"/>
              </a:lnSpc>
              <a:buFont typeface="Arial"/>
              <a:buChar char="•"/>
            </a:pPr>
            <a:r>
              <a:rPr lang="en-US" sz="2558">
                <a:solidFill>
                  <a:srgbClr val="FFFFFF"/>
                </a:solidFill>
                <a:latin typeface="Canva Sans"/>
              </a:rPr>
              <a:t>Customers should be able to access the locker by scanning a  wireless signal generated by the app.</a:t>
            </a:r>
          </a:p>
          <a:p>
            <a:pPr algn="just">
              <a:lnSpc>
                <a:spcPts val="3582"/>
              </a:lnSpc>
            </a:pPr>
          </a:p>
          <a:p>
            <a:pPr algn="just">
              <a:lnSpc>
                <a:spcPts val="3582"/>
              </a:lnSpc>
            </a:pPr>
          </a:p>
          <a:p>
            <a:pPr algn="just">
              <a:lnSpc>
                <a:spcPts val="3266"/>
              </a:lnSpc>
            </a:pPr>
          </a:p>
        </p:txBody>
      </p:sp>
      <p:sp>
        <p:nvSpPr>
          <p:cNvPr name="Freeform 7" id="7"/>
          <p:cNvSpPr/>
          <p:nvPr/>
        </p:nvSpPr>
        <p:spPr>
          <a:xfrm flipH="false" flipV="false" rot="0">
            <a:off x="16467786"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Freeform 8" id="8"/>
          <p:cNvSpPr/>
          <p:nvPr/>
        </p:nvSpPr>
        <p:spPr>
          <a:xfrm flipH="false" flipV="false" rot="1878778">
            <a:off x="12391000" y="-238068"/>
            <a:ext cx="8380614" cy="4441725"/>
          </a:xfrm>
          <a:custGeom>
            <a:avLst/>
            <a:gdLst/>
            <a:ahLst/>
            <a:cxnLst/>
            <a:rect r="r" b="b" t="t" l="l"/>
            <a:pathLst>
              <a:path h="4441725" w="8380614">
                <a:moveTo>
                  <a:pt x="0" y="0"/>
                </a:moveTo>
                <a:lnTo>
                  <a:pt x="8380614" y="0"/>
                </a:lnTo>
                <a:lnTo>
                  <a:pt x="8380614" y="4441725"/>
                </a:lnTo>
                <a:lnTo>
                  <a:pt x="0" y="4441725"/>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4190307" y="4244058"/>
            <a:ext cx="8380614" cy="4441725"/>
          </a:xfrm>
          <a:custGeom>
            <a:avLst/>
            <a:gdLst/>
            <a:ahLst/>
            <a:cxnLst/>
            <a:rect r="r" b="b" t="t" l="l"/>
            <a:pathLst>
              <a:path h="4441725" w="8380614">
                <a:moveTo>
                  <a:pt x="0" y="0"/>
                </a:moveTo>
                <a:lnTo>
                  <a:pt x="8380614" y="0"/>
                </a:lnTo>
                <a:lnTo>
                  <a:pt x="8380614" y="4441725"/>
                </a:lnTo>
                <a:lnTo>
                  <a:pt x="0" y="4441725"/>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4185" y="866450"/>
            <a:ext cx="8805871" cy="1116344"/>
            <a:chOff x="0" y="0"/>
            <a:chExt cx="2319242" cy="294017"/>
          </a:xfrm>
        </p:grpSpPr>
        <p:sp>
          <p:nvSpPr>
            <p:cNvPr name="Freeform 3" id="3"/>
            <p:cNvSpPr/>
            <p:nvPr/>
          </p:nvSpPr>
          <p:spPr>
            <a:xfrm flipH="false" flipV="false" rot="0">
              <a:off x="0" y="0"/>
              <a:ext cx="2319242" cy="294017"/>
            </a:xfrm>
            <a:custGeom>
              <a:avLst/>
              <a:gdLst/>
              <a:ahLst/>
              <a:cxnLst/>
              <a:rect r="r" b="b" t="t" l="l"/>
              <a:pathLst>
                <a:path h="294017" w="2319242">
                  <a:moveTo>
                    <a:pt x="25496" y="0"/>
                  </a:moveTo>
                  <a:lnTo>
                    <a:pt x="2293746" y="0"/>
                  </a:lnTo>
                  <a:cubicBezTo>
                    <a:pt x="2300508" y="0"/>
                    <a:pt x="2306993" y="2686"/>
                    <a:pt x="2311774" y="7468"/>
                  </a:cubicBezTo>
                  <a:cubicBezTo>
                    <a:pt x="2316555" y="12249"/>
                    <a:pt x="2319242" y="18734"/>
                    <a:pt x="2319242" y="25496"/>
                  </a:cubicBezTo>
                  <a:lnTo>
                    <a:pt x="2319242" y="268520"/>
                  </a:lnTo>
                  <a:cubicBezTo>
                    <a:pt x="2319242" y="282602"/>
                    <a:pt x="2307827" y="294017"/>
                    <a:pt x="2293746" y="294017"/>
                  </a:cubicBezTo>
                  <a:lnTo>
                    <a:pt x="25496" y="294017"/>
                  </a:lnTo>
                  <a:cubicBezTo>
                    <a:pt x="11415" y="294017"/>
                    <a:pt x="0" y="282602"/>
                    <a:pt x="0" y="268520"/>
                  </a:cubicBezTo>
                  <a:lnTo>
                    <a:pt x="0" y="25496"/>
                  </a:lnTo>
                  <a:cubicBezTo>
                    <a:pt x="0" y="11415"/>
                    <a:pt x="11415" y="0"/>
                    <a:pt x="25496" y="0"/>
                  </a:cubicBezTo>
                  <a:close/>
                </a:path>
              </a:pathLst>
            </a:custGeom>
            <a:solidFill>
              <a:srgbClr val="FFFFFF"/>
            </a:solidFill>
          </p:spPr>
        </p:sp>
        <p:sp>
          <p:nvSpPr>
            <p:cNvPr name="TextBox 4" id="4"/>
            <p:cNvSpPr txBox="true"/>
            <p:nvPr/>
          </p:nvSpPr>
          <p:spPr>
            <a:xfrm>
              <a:off x="0" y="-38100"/>
              <a:ext cx="2319242"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33450"/>
            <a:ext cx="842704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Functional Requirements:</a:t>
            </a:r>
          </a:p>
        </p:txBody>
      </p:sp>
      <p:sp>
        <p:nvSpPr>
          <p:cNvPr name="TextBox 6" id="6"/>
          <p:cNvSpPr txBox="true"/>
          <p:nvPr/>
        </p:nvSpPr>
        <p:spPr>
          <a:xfrm rot="0">
            <a:off x="1028700" y="2410332"/>
            <a:ext cx="16038885" cy="6214849"/>
          </a:xfrm>
          <a:prstGeom prst="rect">
            <a:avLst/>
          </a:prstGeom>
        </p:spPr>
        <p:txBody>
          <a:bodyPr anchor="t" rtlCol="false" tIns="0" lIns="0" bIns="0" rIns="0">
            <a:spAutoFit/>
          </a:bodyPr>
          <a:lstStyle/>
          <a:p>
            <a:pPr algn="just">
              <a:lnSpc>
                <a:spcPts val="3582"/>
              </a:lnSpc>
            </a:pPr>
            <a:r>
              <a:rPr lang="en-US" sz="2558">
                <a:solidFill>
                  <a:srgbClr val="FFFFFF"/>
                </a:solidFill>
                <a:latin typeface="Canva Sans Bold"/>
              </a:rPr>
              <a:t>Show past orders</a:t>
            </a:r>
          </a:p>
          <a:p>
            <a:pPr algn="just" marL="552441" indent="-276221" lvl="1">
              <a:lnSpc>
                <a:spcPts val="3582"/>
              </a:lnSpc>
              <a:buFont typeface="Arial"/>
              <a:buChar char="•"/>
            </a:pPr>
            <a:r>
              <a:rPr lang="en-US" sz="2558">
                <a:solidFill>
                  <a:srgbClr val="FFFFFF"/>
                </a:solidFill>
                <a:latin typeface="Canva Sans"/>
              </a:rPr>
              <a:t>Customers should have access to their order history, showing pa</a:t>
            </a:r>
            <a:r>
              <a:rPr lang="en-US" sz="2558">
                <a:solidFill>
                  <a:srgbClr val="FFFFFF"/>
                </a:solidFill>
                <a:latin typeface="Canva Sans"/>
              </a:rPr>
              <a:t>st orders placed through the system.</a:t>
            </a:r>
          </a:p>
          <a:p>
            <a:pPr algn="just">
              <a:lnSpc>
                <a:spcPts val="3582"/>
              </a:lnSpc>
            </a:pPr>
          </a:p>
          <a:p>
            <a:pPr algn="just">
              <a:lnSpc>
                <a:spcPts val="3582"/>
              </a:lnSpc>
            </a:pPr>
            <a:r>
              <a:rPr lang="en-US" sz="2558">
                <a:solidFill>
                  <a:srgbClr val="FFFFFF"/>
                </a:solidFill>
                <a:latin typeface="Canva Sans Bold"/>
              </a:rPr>
              <a:t>Giv</a:t>
            </a:r>
            <a:r>
              <a:rPr lang="en-US" sz="2558">
                <a:solidFill>
                  <a:srgbClr val="FFFFFF"/>
                </a:solidFill>
                <a:latin typeface="Canva Sans Bold"/>
              </a:rPr>
              <a:t>e </a:t>
            </a:r>
            <a:r>
              <a:rPr lang="en-US" sz="2558">
                <a:solidFill>
                  <a:srgbClr val="FFFFFF"/>
                </a:solidFill>
                <a:latin typeface="Canva Sans Bold"/>
              </a:rPr>
              <a:t>rec</a:t>
            </a:r>
            <a:r>
              <a:rPr lang="en-US" sz="2558">
                <a:solidFill>
                  <a:srgbClr val="FFFFFF"/>
                </a:solidFill>
                <a:latin typeface="Canva Sans Bold"/>
              </a:rPr>
              <a:t>ommendations on what items to get</a:t>
            </a:r>
          </a:p>
          <a:p>
            <a:pPr algn="just" marL="552441" indent="-276221" lvl="1">
              <a:lnSpc>
                <a:spcPts val="3582"/>
              </a:lnSpc>
              <a:buFont typeface="Arial"/>
              <a:buChar char="•"/>
            </a:pPr>
            <a:r>
              <a:rPr lang="en-US" sz="2558">
                <a:solidFill>
                  <a:srgbClr val="FFFFFF"/>
                </a:solidFill>
                <a:latin typeface="Canva Sans"/>
              </a:rPr>
              <a:t>The system should provide personalized recommendations based on past orders or customer preferences.</a:t>
            </a:r>
          </a:p>
          <a:p>
            <a:pPr algn="just">
              <a:lnSpc>
                <a:spcPts val="3582"/>
              </a:lnSpc>
            </a:pPr>
          </a:p>
          <a:p>
            <a:pPr algn="just">
              <a:lnSpc>
                <a:spcPts val="3582"/>
              </a:lnSpc>
            </a:pPr>
            <a:r>
              <a:rPr lang="en-US" sz="2558">
                <a:solidFill>
                  <a:srgbClr val="FFFFFF"/>
                </a:solidFill>
                <a:latin typeface="Canva Sans Bold"/>
              </a:rPr>
              <a:t>G</a:t>
            </a:r>
            <a:r>
              <a:rPr lang="en-US" sz="2558">
                <a:solidFill>
                  <a:srgbClr val="FFFFFF"/>
                </a:solidFill>
                <a:latin typeface="Canva Sans Bold"/>
              </a:rPr>
              <a:t>et push notifications </a:t>
            </a:r>
          </a:p>
          <a:p>
            <a:pPr algn="just" marL="552441" indent="-276221" lvl="1">
              <a:lnSpc>
                <a:spcPts val="3582"/>
              </a:lnSpc>
              <a:buFont typeface="Arial"/>
              <a:buChar char="•"/>
            </a:pPr>
            <a:r>
              <a:rPr lang="en-US" sz="2558">
                <a:solidFill>
                  <a:srgbClr val="FFFFFF"/>
                </a:solidFill>
                <a:latin typeface="Canva Sans"/>
              </a:rPr>
              <a:t>Customers should receive timely notifications via email or SMS regarding </a:t>
            </a:r>
            <a:r>
              <a:rPr lang="en-US" sz="2558">
                <a:solidFill>
                  <a:srgbClr val="FFFFFF"/>
                </a:solidFill>
                <a:latin typeface="Canva Sans"/>
              </a:rPr>
              <a:t>order status, locker access, and pickup reminders, including notifications for items ordered regularly.</a:t>
            </a:r>
          </a:p>
          <a:p>
            <a:pPr algn="just">
              <a:lnSpc>
                <a:spcPts val="3582"/>
              </a:lnSpc>
            </a:pPr>
          </a:p>
          <a:p>
            <a:pPr algn="just">
              <a:lnSpc>
                <a:spcPts val="3582"/>
              </a:lnSpc>
            </a:pPr>
          </a:p>
          <a:p>
            <a:pPr algn="just">
              <a:lnSpc>
                <a:spcPts val="3266"/>
              </a:lnSpc>
            </a:pPr>
          </a:p>
        </p:txBody>
      </p:sp>
      <p:sp>
        <p:nvSpPr>
          <p:cNvPr name="Freeform 7" id="7"/>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Freeform 8" id="8"/>
          <p:cNvSpPr/>
          <p:nvPr/>
        </p:nvSpPr>
        <p:spPr>
          <a:xfrm flipH="false" flipV="false" rot="1878778">
            <a:off x="12810653" y="-743356"/>
            <a:ext cx="8380614" cy="4441725"/>
          </a:xfrm>
          <a:custGeom>
            <a:avLst/>
            <a:gdLst/>
            <a:ahLst/>
            <a:cxnLst/>
            <a:rect r="r" b="b" t="t" l="l"/>
            <a:pathLst>
              <a:path h="4441725" w="8380614">
                <a:moveTo>
                  <a:pt x="0" y="0"/>
                </a:moveTo>
                <a:lnTo>
                  <a:pt x="8380613" y="0"/>
                </a:lnTo>
                <a:lnTo>
                  <a:pt x="8380613" y="4441725"/>
                </a:lnTo>
                <a:lnTo>
                  <a:pt x="0" y="4441725"/>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878778">
            <a:off x="13543932" y="-238068"/>
            <a:ext cx="8380614" cy="4441725"/>
          </a:xfrm>
          <a:custGeom>
            <a:avLst/>
            <a:gdLst/>
            <a:ahLst/>
            <a:cxnLst/>
            <a:rect r="r" b="b" t="t" l="l"/>
            <a:pathLst>
              <a:path h="4441725" w="8380614">
                <a:moveTo>
                  <a:pt x="0" y="0"/>
                </a:moveTo>
                <a:lnTo>
                  <a:pt x="8380614" y="0"/>
                </a:lnTo>
                <a:lnTo>
                  <a:pt x="8380614" y="4441725"/>
                </a:lnTo>
                <a:lnTo>
                  <a:pt x="0" y="4441725"/>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08344" y="7486736"/>
            <a:ext cx="5549892" cy="5251585"/>
          </a:xfrm>
          <a:custGeom>
            <a:avLst/>
            <a:gdLst/>
            <a:ahLst/>
            <a:cxnLst/>
            <a:rect r="r" b="b" t="t" l="l"/>
            <a:pathLst>
              <a:path h="5251585" w="5549892">
                <a:moveTo>
                  <a:pt x="0" y="0"/>
                </a:moveTo>
                <a:lnTo>
                  <a:pt x="5549892" y="0"/>
                </a:lnTo>
                <a:lnTo>
                  <a:pt x="5549892" y="5251586"/>
                </a:lnTo>
                <a:lnTo>
                  <a:pt x="0" y="5251586"/>
                </a:lnTo>
                <a:lnTo>
                  <a:pt x="0" y="0"/>
                </a:lnTo>
                <a:close/>
              </a:path>
            </a:pathLst>
          </a:custGeom>
          <a:blipFill>
            <a:blip r:embed="rId5">
              <a:alphaModFix amt="12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4185" y="866450"/>
            <a:ext cx="10099686" cy="1116344"/>
            <a:chOff x="0" y="0"/>
            <a:chExt cx="2660000" cy="294017"/>
          </a:xfrm>
        </p:grpSpPr>
        <p:sp>
          <p:nvSpPr>
            <p:cNvPr name="Freeform 3" id="3"/>
            <p:cNvSpPr/>
            <p:nvPr/>
          </p:nvSpPr>
          <p:spPr>
            <a:xfrm flipH="false" flipV="false" rot="0">
              <a:off x="0" y="0"/>
              <a:ext cx="2660000" cy="294017"/>
            </a:xfrm>
            <a:custGeom>
              <a:avLst/>
              <a:gdLst/>
              <a:ahLst/>
              <a:cxnLst/>
              <a:rect r="r" b="b" t="t" l="l"/>
              <a:pathLst>
                <a:path h="294017" w="2660000">
                  <a:moveTo>
                    <a:pt x="22230" y="0"/>
                  </a:moveTo>
                  <a:lnTo>
                    <a:pt x="2637770" y="0"/>
                  </a:lnTo>
                  <a:cubicBezTo>
                    <a:pt x="2650047" y="0"/>
                    <a:pt x="2660000" y="9953"/>
                    <a:pt x="2660000" y="22230"/>
                  </a:cubicBezTo>
                  <a:lnTo>
                    <a:pt x="2660000" y="271787"/>
                  </a:lnTo>
                  <a:cubicBezTo>
                    <a:pt x="2660000" y="277682"/>
                    <a:pt x="2657658" y="283337"/>
                    <a:pt x="2653489" y="287506"/>
                  </a:cubicBezTo>
                  <a:cubicBezTo>
                    <a:pt x="2649320" y="291675"/>
                    <a:pt x="2643665" y="294017"/>
                    <a:pt x="2637770" y="294017"/>
                  </a:cubicBezTo>
                  <a:lnTo>
                    <a:pt x="22230" y="294017"/>
                  </a:lnTo>
                  <a:cubicBezTo>
                    <a:pt x="9953" y="294017"/>
                    <a:pt x="0" y="284064"/>
                    <a:pt x="0" y="271787"/>
                  </a:cubicBezTo>
                  <a:lnTo>
                    <a:pt x="0" y="22230"/>
                  </a:lnTo>
                  <a:cubicBezTo>
                    <a:pt x="0" y="9953"/>
                    <a:pt x="9953" y="0"/>
                    <a:pt x="22230" y="0"/>
                  </a:cubicBezTo>
                  <a:close/>
                </a:path>
              </a:pathLst>
            </a:custGeom>
            <a:solidFill>
              <a:srgbClr val="FFFFFF"/>
            </a:solidFill>
          </p:spPr>
        </p:sp>
        <p:sp>
          <p:nvSpPr>
            <p:cNvPr name="TextBox 4" id="4"/>
            <p:cNvSpPr txBox="true"/>
            <p:nvPr/>
          </p:nvSpPr>
          <p:spPr>
            <a:xfrm>
              <a:off x="0" y="-38100"/>
              <a:ext cx="2660000"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2410332"/>
            <a:ext cx="16038885" cy="7110199"/>
          </a:xfrm>
          <a:prstGeom prst="rect">
            <a:avLst/>
          </a:prstGeom>
        </p:spPr>
        <p:txBody>
          <a:bodyPr anchor="t" rtlCol="false" tIns="0" lIns="0" bIns="0" rIns="0">
            <a:spAutoFit/>
          </a:bodyPr>
          <a:lstStyle/>
          <a:p>
            <a:pPr algn="just">
              <a:lnSpc>
                <a:spcPts val="3582"/>
              </a:lnSpc>
            </a:pPr>
            <a:r>
              <a:rPr lang="en-US" sz="2558">
                <a:solidFill>
                  <a:srgbClr val="FFFFFF"/>
                </a:solidFill>
                <a:latin typeface="Canva Sans Bold"/>
              </a:rPr>
              <a:t>Performance:</a:t>
            </a:r>
          </a:p>
          <a:p>
            <a:pPr algn="just">
              <a:lnSpc>
                <a:spcPts val="3582"/>
              </a:lnSpc>
            </a:pPr>
            <a:r>
              <a:rPr lang="en-US" sz="2558">
                <a:solidFill>
                  <a:srgbClr val="FFFFFF"/>
                </a:solidFill>
                <a:latin typeface="Canva Sans"/>
              </a:rPr>
              <a:t>The system should handle up to 200 customers at a time without significant performance degradation.</a:t>
            </a:r>
          </a:p>
          <a:p>
            <a:pPr algn="just">
              <a:lnSpc>
                <a:spcPts val="3582"/>
              </a:lnSpc>
            </a:pPr>
            <a:r>
              <a:rPr lang="en-US" sz="2558">
                <a:solidFill>
                  <a:srgbClr val="FFFFFF"/>
                </a:solidFill>
                <a:latin typeface="Canva Sans"/>
              </a:rPr>
              <a:t>Response times for order placement, locker reservation, and Bluetooth should not exceed 2 seconds through load balancing the orders.</a:t>
            </a:r>
          </a:p>
          <a:p>
            <a:pPr algn="just">
              <a:lnSpc>
                <a:spcPts val="3582"/>
              </a:lnSpc>
            </a:pPr>
          </a:p>
          <a:p>
            <a:pPr algn="just">
              <a:lnSpc>
                <a:spcPts val="3582"/>
              </a:lnSpc>
            </a:pPr>
            <a:r>
              <a:rPr lang="en-US" sz="2558">
                <a:solidFill>
                  <a:srgbClr val="FFFFFF"/>
                </a:solidFill>
                <a:latin typeface="Canva Sans Bold"/>
              </a:rPr>
              <a:t>Security:</a:t>
            </a:r>
          </a:p>
          <a:p>
            <a:pPr algn="just" marL="552441" indent="-276221" lvl="1">
              <a:lnSpc>
                <a:spcPts val="3582"/>
              </a:lnSpc>
              <a:buFont typeface="Arial"/>
              <a:buChar char="•"/>
            </a:pPr>
            <a:r>
              <a:rPr lang="en-US" sz="2558">
                <a:solidFill>
                  <a:srgbClr val="FFFFFF"/>
                </a:solidFill>
                <a:latin typeface="Canva Sans"/>
              </a:rPr>
              <a:t>Secure encryption protocols should be implemented to safeguard user payment information.</a:t>
            </a:r>
          </a:p>
          <a:p>
            <a:pPr algn="just" marL="1104882" indent="-368294" lvl="2">
              <a:lnSpc>
                <a:spcPts val="3582"/>
              </a:lnSpc>
              <a:buFont typeface="Arial"/>
              <a:buChar char="⚬"/>
            </a:pPr>
            <a:r>
              <a:rPr lang="en-US" sz="2558">
                <a:solidFill>
                  <a:srgbClr val="FFFFFF"/>
                </a:solidFill>
                <a:latin typeface="Canva Sans"/>
              </a:rPr>
              <a:t>Measure the strength of encryption and compliance with industry standards.  </a:t>
            </a:r>
          </a:p>
          <a:p>
            <a:pPr algn="just" marL="552441" indent="-276221" lvl="1">
              <a:lnSpc>
                <a:spcPts val="3582"/>
              </a:lnSpc>
              <a:buFont typeface="Arial"/>
              <a:buChar char="•"/>
            </a:pPr>
            <a:r>
              <a:rPr lang="en-US" sz="2558">
                <a:solidFill>
                  <a:srgbClr val="FFFFFF"/>
                </a:solidFill>
                <a:latin typeface="Canva Sans"/>
              </a:rPr>
              <a:t>Access to lockers with Bluetooth through phone to provide authentication to prevent unauthorized access.</a:t>
            </a:r>
          </a:p>
          <a:p>
            <a:pPr algn="just" marL="1104882" indent="-368294" lvl="2">
              <a:lnSpc>
                <a:spcPts val="3582"/>
              </a:lnSpc>
              <a:buFont typeface="Arial"/>
              <a:buChar char="⚬"/>
            </a:pPr>
            <a:r>
              <a:rPr lang="en-US" sz="2558">
                <a:solidFill>
                  <a:srgbClr val="FFFFFF"/>
                </a:solidFill>
                <a:latin typeface="Canva Sans"/>
              </a:rPr>
              <a:t>Utilize AES-256 encryption for all payment data transmission and storage, complying with PCI-DSS standards.</a:t>
            </a:r>
          </a:p>
          <a:p>
            <a:pPr algn="just">
              <a:lnSpc>
                <a:spcPts val="3582"/>
              </a:lnSpc>
            </a:pPr>
          </a:p>
          <a:p>
            <a:pPr algn="just">
              <a:lnSpc>
                <a:spcPts val="3582"/>
              </a:lnSpc>
            </a:pPr>
          </a:p>
          <a:p>
            <a:pPr algn="just">
              <a:lnSpc>
                <a:spcPts val="3266"/>
              </a:lnSpc>
            </a:pPr>
          </a:p>
        </p:txBody>
      </p:sp>
      <p:sp>
        <p:nvSpPr>
          <p:cNvPr name="Freeform 6" id="6"/>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Freeform 7" id="7"/>
          <p:cNvSpPr/>
          <p:nvPr/>
        </p:nvSpPr>
        <p:spPr>
          <a:xfrm flipH="false" flipV="false" rot="0">
            <a:off x="-561412" y="8055129"/>
            <a:ext cx="4130289" cy="4114800"/>
          </a:xfrm>
          <a:custGeom>
            <a:avLst/>
            <a:gdLst/>
            <a:ahLst/>
            <a:cxnLst/>
            <a:rect r="r" b="b" t="t" l="l"/>
            <a:pathLst>
              <a:path h="4114800" w="4130289">
                <a:moveTo>
                  <a:pt x="0" y="0"/>
                </a:moveTo>
                <a:lnTo>
                  <a:pt x="4130288" y="0"/>
                </a:lnTo>
                <a:lnTo>
                  <a:pt x="4130288" y="4114800"/>
                </a:lnTo>
                <a:lnTo>
                  <a:pt x="0" y="4114800"/>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33450"/>
            <a:ext cx="966567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Nonfunctional Requirements:</a:t>
            </a:r>
          </a:p>
        </p:txBody>
      </p:sp>
      <p:sp>
        <p:nvSpPr>
          <p:cNvPr name="Freeform 9" id="9"/>
          <p:cNvSpPr/>
          <p:nvPr/>
        </p:nvSpPr>
        <p:spPr>
          <a:xfrm flipH="false" flipV="false" rot="0">
            <a:off x="15822516" y="-1190950"/>
            <a:ext cx="4130289" cy="4114800"/>
          </a:xfrm>
          <a:custGeom>
            <a:avLst/>
            <a:gdLst/>
            <a:ahLst/>
            <a:cxnLst/>
            <a:rect r="r" b="b" t="t" l="l"/>
            <a:pathLst>
              <a:path h="4114800" w="4130289">
                <a:moveTo>
                  <a:pt x="0" y="0"/>
                </a:moveTo>
                <a:lnTo>
                  <a:pt x="4130288" y="0"/>
                </a:lnTo>
                <a:lnTo>
                  <a:pt x="4130288" y="4114800"/>
                </a:lnTo>
                <a:lnTo>
                  <a:pt x="0" y="4114800"/>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4185" y="866450"/>
            <a:ext cx="10374132" cy="1116344"/>
            <a:chOff x="0" y="0"/>
            <a:chExt cx="2732282" cy="294017"/>
          </a:xfrm>
        </p:grpSpPr>
        <p:sp>
          <p:nvSpPr>
            <p:cNvPr name="Freeform 3" id="3"/>
            <p:cNvSpPr/>
            <p:nvPr/>
          </p:nvSpPr>
          <p:spPr>
            <a:xfrm flipH="false" flipV="false" rot="0">
              <a:off x="0" y="0"/>
              <a:ext cx="2732282" cy="294017"/>
            </a:xfrm>
            <a:custGeom>
              <a:avLst/>
              <a:gdLst/>
              <a:ahLst/>
              <a:cxnLst/>
              <a:rect r="r" b="b" t="t" l="l"/>
              <a:pathLst>
                <a:path h="294017" w="2732282">
                  <a:moveTo>
                    <a:pt x="21642" y="0"/>
                  </a:moveTo>
                  <a:lnTo>
                    <a:pt x="2710640" y="0"/>
                  </a:lnTo>
                  <a:cubicBezTo>
                    <a:pt x="2722592" y="0"/>
                    <a:pt x="2732282" y="9689"/>
                    <a:pt x="2732282" y="21642"/>
                  </a:cubicBezTo>
                  <a:lnTo>
                    <a:pt x="2732282" y="272375"/>
                  </a:lnTo>
                  <a:cubicBezTo>
                    <a:pt x="2732282" y="284327"/>
                    <a:pt x="2722592" y="294017"/>
                    <a:pt x="2710640" y="294017"/>
                  </a:cubicBezTo>
                  <a:lnTo>
                    <a:pt x="21642" y="294017"/>
                  </a:lnTo>
                  <a:cubicBezTo>
                    <a:pt x="9689" y="294017"/>
                    <a:pt x="0" y="284327"/>
                    <a:pt x="0" y="272375"/>
                  </a:cubicBezTo>
                  <a:lnTo>
                    <a:pt x="0" y="21642"/>
                  </a:lnTo>
                  <a:cubicBezTo>
                    <a:pt x="0" y="9689"/>
                    <a:pt x="9689" y="0"/>
                    <a:pt x="21642" y="0"/>
                  </a:cubicBezTo>
                  <a:close/>
                </a:path>
              </a:pathLst>
            </a:custGeom>
            <a:solidFill>
              <a:srgbClr val="FFFFFF"/>
            </a:solidFill>
          </p:spPr>
        </p:sp>
        <p:sp>
          <p:nvSpPr>
            <p:cNvPr name="TextBox 4" id="4"/>
            <p:cNvSpPr txBox="true"/>
            <p:nvPr/>
          </p:nvSpPr>
          <p:spPr>
            <a:xfrm>
              <a:off x="0" y="-38100"/>
              <a:ext cx="2732282"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33450"/>
            <a:ext cx="966567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Nonfunctional Requirements:</a:t>
            </a:r>
          </a:p>
        </p:txBody>
      </p:sp>
      <p:sp>
        <p:nvSpPr>
          <p:cNvPr name="TextBox 6" id="6"/>
          <p:cNvSpPr txBox="true"/>
          <p:nvPr/>
        </p:nvSpPr>
        <p:spPr>
          <a:xfrm rot="0">
            <a:off x="1028700" y="2410332"/>
            <a:ext cx="16038885" cy="8005549"/>
          </a:xfrm>
          <a:prstGeom prst="rect">
            <a:avLst/>
          </a:prstGeom>
        </p:spPr>
        <p:txBody>
          <a:bodyPr anchor="t" rtlCol="false" tIns="0" lIns="0" bIns="0" rIns="0">
            <a:spAutoFit/>
          </a:bodyPr>
          <a:lstStyle/>
          <a:p>
            <a:pPr algn="just">
              <a:lnSpc>
                <a:spcPts val="3582"/>
              </a:lnSpc>
            </a:pPr>
            <a:r>
              <a:rPr lang="en-US" sz="2558">
                <a:solidFill>
                  <a:srgbClr val="FFFFFF"/>
                </a:solidFill>
                <a:latin typeface="Canva Sans Bold"/>
              </a:rPr>
              <a:t>Reliability</a:t>
            </a:r>
            <a:r>
              <a:rPr lang="en-US" sz="2558">
                <a:solidFill>
                  <a:srgbClr val="FFFFFF"/>
                </a:solidFill>
                <a:latin typeface="Canva Sans"/>
              </a:rPr>
              <a:t>:</a:t>
            </a:r>
          </a:p>
          <a:p>
            <a:pPr algn="just" marL="552441" indent="-276221" lvl="1">
              <a:lnSpc>
                <a:spcPts val="3582"/>
              </a:lnSpc>
              <a:buFont typeface="Arial"/>
              <a:buChar char="•"/>
            </a:pPr>
            <a:r>
              <a:rPr lang="en-US" sz="2558">
                <a:solidFill>
                  <a:srgbClr val="FFFFFF"/>
                </a:solidFill>
                <a:latin typeface="Canva Sans"/>
              </a:rPr>
              <a:t>The system should minimize downtime and service interruptions.</a:t>
            </a:r>
          </a:p>
          <a:p>
            <a:pPr algn="just" marL="1104882" indent="-368294" lvl="2">
              <a:lnSpc>
                <a:spcPts val="3582"/>
              </a:lnSpc>
              <a:buFont typeface="Arial"/>
              <a:buChar char="⚬"/>
            </a:pPr>
            <a:r>
              <a:rPr lang="en-US" sz="2558">
                <a:solidFill>
                  <a:srgbClr val="FFFFFF"/>
                </a:solidFill>
                <a:latin typeface="Canva Sans"/>
              </a:rPr>
              <a:t>Achieve a minimum of 99.9% uptime over a monthly period.</a:t>
            </a:r>
          </a:p>
          <a:p>
            <a:pPr algn="just">
              <a:lnSpc>
                <a:spcPts val="3582"/>
              </a:lnSpc>
            </a:pPr>
          </a:p>
          <a:p>
            <a:pPr algn="just" marL="552441" indent="-276221" lvl="1">
              <a:lnSpc>
                <a:spcPts val="3582"/>
              </a:lnSpc>
              <a:buFont typeface="Arial"/>
              <a:buChar char="•"/>
            </a:pPr>
            <a:r>
              <a:rPr lang="en-US" sz="2558">
                <a:solidFill>
                  <a:srgbClr val="FFFFFF"/>
                </a:solidFill>
                <a:latin typeface="Canva Sans"/>
              </a:rPr>
              <a:t>Perform full backups of the system data at least once daily.</a:t>
            </a:r>
          </a:p>
          <a:p>
            <a:pPr algn="just" marL="1104882" indent="-368294" lvl="2">
              <a:lnSpc>
                <a:spcPts val="3582"/>
              </a:lnSpc>
              <a:buFont typeface="Arial"/>
              <a:buChar char="⚬"/>
            </a:pPr>
            <a:r>
              <a:rPr lang="en-US" sz="2558">
                <a:solidFill>
                  <a:srgbClr val="FFFFFF"/>
                </a:solidFill>
                <a:latin typeface="Canva Sans"/>
              </a:rPr>
              <a:t>Conduct full backups of system data once every 24 hours.</a:t>
            </a:r>
          </a:p>
          <a:p>
            <a:pPr algn="just" marL="552441" indent="-276221" lvl="1">
              <a:lnSpc>
                <a:spcPts val="3582"/>
              </a:lnSpc>
              <a:buFont typeface="Arial"/>
              <a:buChar char="•"/>
            </a:pPr>
            <a:r>
              <a:rPr lang="en-US" sz="2558">
                <a:solidFill>
                  <a:srgbClr val="FFFFFF"/>
                </a:solidFill>
                <a:latin typeface="Canva Sans"/>
              </a:rPr>
              <a:t>Achieve a lean time to failure (LTT) of at least 30 days and a mean time between failures (MTBF) of at least 90 days for the payment processing system.</a:t>
            </a:r>
          </a:p>
          <a:p>
            <a:pPr algn="just" marL="552441" indent="-276221" lvl="1">
              <a:lnSpc>
                <a:spcPts val="3582"/>
              </a:lnSpc>
              <a:buFont typeface="Arial"/>
              <a:buChar char="•"/>
            </a:pPr>
            <a:r>
              <a:rPr lang="en-US" sz="2558">
                <a:solidFill>
                  <a:srgbClr val="FFFFFF"/>
                </a:solidFill>
                <a:latin typeface="Canva Sans"/>
              </a:rPr>
              <a:t> Reduce the recovery time objective (RTO) for payment system failures to less than 4 hours.</a:t>
            </a:r>
          </a:p>
          <a:p>
            <a:pPr algn="just">
              <a:lnSpc>
                <a:spcPts val="3582"/>
              </a:lnSpc>
            </a:pPr>
          </a:p>
          <a:p>
            <a:pPr algn="just">
              <a:lnSpc>
                <a:spcPts val="3582"/>
              </a:lnSpc>
            </a:pPr>
            <a:r>
              <a:rPr lang="en-US" sz="2558">
                <a:solidFill>
                  <a:srgbClr val="FFFFFF"/>
                </a:solidFill>
                <a:latin typeface="Canva Sans Bold"/>
              </a:rPr>
              <a:t>Scalability:</a:t>
            </a:r>
          </a:p>
          <a:p>
            <a:pPr algn="just">
              <a:lnSpc>
                <a:spcPts val="3582"/>
              </a:lnSpc>
            </a:pPr>
            <a:r>
              <a:rPr lang="en-US" sz="2558">
                <a:solidFill>
                  <a:srgbClr val="FFFFFF"/>
                </a:solidFill>
                <a:latin typeface="Canva Sans"/>
              </a:rPr>
              <a:t>The system architecture should be scalable to accommodate future growth in user base and order volume.</a:t>
            </a:r>
          </a:p>
          <a:p>
            <a:pPr algn="just" marL="552441" indent="-276221" lvl="1">
              <a:lnSpc>
                <a:spcPts val="3582"/>
              </a:lnSpc>
              <a:buFont typeface="Arial"/>
              <a:buChar char="•"/>
            </a:pPr>
            <a:r>
              <a:rPr lang="en-US" sz="2558">
                <a:solidFill>
                  <a:srgbClr val="FFFFFF"/>
                </a:solidFill>
                <a:latin typeface="Canva Sans"/>
              </a:rPr>
              <a:t>Achieve a minimum of 20% increase in system capacity to accommodate future growth.</a:t>
            </a:r>
          </a:p>
          <a:p>
            <a:pPr algn="just">
              <a:lnSpc>
                <a:spcPts val="3582"/>
              </a:lnSpc>
            </a:pPr>
            <a:r>
              <a:rPr lang="en-US" sz="2558">
                <a:solidFill>
                  <a:srgbClr val="FFFFFF"/>
                </a:solidFill>
                <a:latin typeface="Canva Sans"/>
              </a:rPr>
              <a:t>Load balancing mechanisms should be in place to distribute traffic evenly across servers.</a:t>
            </a:r>
          </a:p>
          <a:p>
            <a:pPr algn="just" marL="552441" indent="-276221" lvl="1">
              <a:lnSpc>
                <a:spcPts val="3582"/>
              </a:lnSpc>
              <a:buFont typeface="Arial"/>
              <a:buChar char="•"/>
            </a:pPr>
            <a:r>
              <a:rPr lang="en-US" sz="2558">
                <a:solidFill>
                  <a:srgbClr val="FFFFFF"/>
                </a:solidFill>
                <a:latin typeface="Canva Sans"/>
              </a:rPr>
              <a:t> maintain server utilization below 70% during peak loads.</a:t>
            </a:r>
          </a:p>
          <a:p>
            <a:pPr algn="just">
              <a:lnSpc>
                <a:spcPts val="3582"/>
              </a:lnSpc>
            </a:pPr>
          </a:p>
          <a:p>
            <a:pPr algn="just">
              <a:lnSpc>
                <a:spcPts val="3266"/>
              </a:lnSpc>
            </a:pPr>
          </a:p>
        </p:txBody>
      </p:sp>
      <p:sp>
        <p:nvSpPr>
          <p:cNvPr name="Freeform 7" id="7"/>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Freeform 8" id="8"/>
          <p:cNvSpPr/>
          <p:nvPr/>
        </p:nvSpPr>
        <p:spPr>
          <a:xfrm flipH="false" flipV="false" rot="0">
            <a:off x="13642315" y="195359"/>
            <a:ext cx="4130289" cy="4114800"/>
          </a:xfrm>
          <a:custGeom>
            <a:avLst/>
            <a:gdLst/>
            <a:ahLst/>
            <a:cxnLst/>
            <a:rect r="r" b="b" t="t" l="l"/>
            <a:pathLst>
              <a:path h="4114800" w="4130289">
                <a:moveTo>
                  <a:pt x="0" y="0"/>
                </a:moveTo>
                <a:lnTo>
                  <a:pt x="4130288" y="0"/>
                </a:lnTo>
                <a:lnTo>
                  <a:pt x="4130288" y="4114800"/>
                </a:lnTo>
                <a:lnTo>
                  <a:pt x="0" y="4114800"/>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60137" y="225912"/>
            <a:ext cx="9979325" cy="1116344"/>
            <a:chOff x="0" y="0"/>
            <a:chExt cx="2628300" cy="294017"/>
          </a:xfrm>
        </p:grpSpPr>
        <p:sp>
          <p:nvSpPr>
            <p:cNvPr name="Freeform 3" id="3"/>
            <p:cNvSpPr/>
            <p:nvPr/>
          </p:nvSpPr>
          <p:spPr>
            <a:xfrm flipH="false" flipV="false" rot="0">
              <a:off x="0" y="0"/>
              <a:ext cx="2628300" cy="294017"/>
            </a:xfrm>
            <a:custGeom>
              <a:avLst/>
              <a:gdLst/>
              <a:ahLst/>
              <a:cxnLst/>
              <a:rect r="r" b="b" t="t" l="l"/>
              <a:pathLst>
                <a:path h="294017" w="2628300">
                  <a:moveTo>
                    <a:pt x="22498" y="0"/>
                  </a:moveTo>
                  <a:lnTo>
                    <a:pt x="2605802" y="0"/>
                  </a:lnTo>
                  <a:cubicBezTo>
                    <a:pt x="2618227" y="0"/>
                    <a:pt x="2628300" y="10073"/>
                    <a:pt x="2628300" y="22498"/>
                  </a:cubicBezTo>
                  <a:lnTo>
                    <a:pt x="2628300" y="271519"/>
                  </a:lnTo>
                  <a:cubicBezTo>
                    <a:pt x="2628300" y="283944"/>
                    <a:pt x="2618227" y="294017"/>
                    <a:pt x="2605802" y="294017"/>
                  </a:cubicBezTo>
                  <a:lnTo>
                    <a:pt x="22498" y="294017"/>
                  </a:lnTo>
                  <a:cubicBezTo>
                    <a:pt x="10073" y="294017"/>
                    <a:pt x="0" y="283944"/>
                    <a:pt x="0" y="271519"/>
                  </a:cubicBezTo>
                  <a:lnTo>
                    <a:pt x="0" y="22498"/>
                  </a:lnTo>
                  <a:cubicBezTo>
                    <a:pt x="0" y="10073"/>
                    <a:pt x="10073" y="0"/>
                    <a:pt x="22498" y="0"/>
                  </a:cubicBezTo>
                  <a:close/>
                </a:path>
              </a:pathLst>
            </a:custGeom>
            <a:solidFill>
              <a:srgbClr val="FFFFFF"/>
            </a:solidFill>
          </p:spPr>
        </p:sp>
        <p:sp>
          <p:nvSpPr>
            <p:cNvPr name="TextBox 4" id="4"/>
            <p:cNvSpPr txBox="true"/>
            <p:nvPr/>
          </p:nvSpPr>
          <p:spPr>
            <a:xfrm>
              <a:off x="0" y="-38100"/>
              <a:ext cx="2628300"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60137" y="1392557"/>
            <a:ext cx="16838372" cy="8417974"/>
          </a:xfrm>
          <a:prstGeom prst="rect">
            <a:avLst/>
          </a:prstGeom>
        </p:spPr>
        <p:txBody>
          <a:bodyPr anchor="t" rtlCol="false" tIns="0" lIns="0" bIns="0" rIns="0">
            <a:spAutoFit/>
          </a:bodyPr>
          <a:lstStyle/>
          <a:p>
            <a:pPr algn="just">
              <a:lnSpc>
                <a:spcPts val="3536"/>
              </a:lnSpc>
            </a:pPr>
            <a:r>
              <a:rPr lang="en-US" sz="2525">
                <a:solidFill>
                  <a:srgbClr val="FFFFFF"/>
                </a:solidFill>
                <a:latin typeface="Canva Sans Bold"/>
              </a:rPr>
              <a:t>Usability:</a:t>
            </a:r>
          </a:p>
          <a:p>
            <a:pPr algn="just">
              <a:lnSpc>
                <a:spcPts val="3536"/>
              </a:lnSpc>
            </a:pPr>
            <a:r>
              <a:rPr lang="en-US" sz="2525">
                <a:solidFill>
                  <a:srgbClr val="FFFFFF"/>
                </a:solidFill>
                <a:latin typeface="Canva Sans"/>
              </a:rPr>
              <a:t>The user interface should be intuitive and user-friendly, catering to users of varying technical expertise.</a:t>
            </a:r>
          </a:p>
          <a:p>
            <a:pPr algn="just" marL="545321" indent="-272661" lvl="1">
              <a:lnSpc>
                <a:spcPts val="3536"/>
              </a:lnSpc>
              <a:buFont typeface="Arial"/>
              <a:buChar char="•"/>
            </a:pPr>
            <a:r>
              <a:rPr lang="en-US" sz="2525">
                <a:solidFill>
                  <a:srgbClr val="FFFFFF"/>
                </a:solidFill>
                <a:latin typeface="Canva Sans"/>
              </a:rPr>
              <a:t>Achieve a minimum System Usability Scale (SUS) score of 75 out of 100.</a:t>
            </a:r>
          </a:p>
          <a:p>
            <a:pPr algn="just">
              <a:lnSpc>
                <a:spcPts val="3536"/>
              </a:lnSpc>
            </a:pPr>
            <a:r>
              <a:rPr lang="en-US" sz="2525">
                <a:solidFill>
                  <a:srgbClr val="FFFFFF"/>
                </a:solidFill>
                <a:latin typeface="Canva Sans"/>
              </a:rPr>
              <a:t>Clear instructions should be provided for order placement, QR code scanning, and locker access.</a:t>
            </a:r>
          </a:p>
          <a:p>
            <a:pPr algn="just" marL="545321" indent="-272661" lvl="1">
              <a:lnSpc>
                <a:spcPts val="3536"/>
              </a:lnSpc>
              <a:buFont typeface="Arial"/>
              <a:buChar char="•"/>
            </a:pPr>
            <a:r>
              <a:rPr lang="en-US" sz="2525">
                <a:solidFill>
                  <a:srgbClr val="FFFFFF"/>
                </a:solidFill>
                <a:latin typeface="Canva Sans"/>
              </a:rPr>
              <a:t>Achieve a minimum task success rate of 90% for order placement, QR code scanning, and locker access.</a:t>
            </a:r>
          </a:p>
          <a:p>
            <a:pPr algn="just">
              <a:lnSpc>
                <a:spcPts val="3536"/>
              </a:lnSpc>
            </a:pPr>
          </a:p>
          <a:p>
            <a:pPr algn="just">
              <a:lnSpc>
                <a:spcPts val="3536"/>
              </a:lnSpc>
            </a:pPr>
            <a:r>
              <a:rPr lang="en-US" sz="2525">
                <a:solidFill>
                  <a:srgbClr val="FFFFFF"/>
                </a:solidFill>
                <a:latin typeface="Canva Sans Bold"/>
              </a:rPr>
              <a:t>Accessibility:</a:t>
            </a:r>
          </a:p>
          <a:p>
            <a:pPr algn="just">
              <a:lnSpc>
                <a:spcPts val="3536"/>
              </a:lnSpc>
            </a:pPr>
            <a:r>
              <a:rPr lang="en-US" sz="2525">
                <a:solidFill>
                  <a:srgbClr val="FFFFFF"/>
                </a:solidFill>
                <a:latin typeface="Canva Sans"/>
              </a:rPr>
              <a:t>The system should be accessible to users with disabilities, complying with relevant accessibility standards. (Web Content Accessibility Guidelines (WCAG)).</a:t>
            </a:r>
          </a:p>
          <a:p>
            <a:pPr algn="just">
              <a:lnSpc>
                <a:spcPts val="3536"/>
              </a:lnSpc>
            </a:pPr>
          </a:p>
          <a:p>
            <a:pPr algn="just">
              <a:lnSpc>
                <a:spcPts val="3536"/>
              </a:lnSpc>
            </a:pPr>
            <a:r>
              <a:rPr lang="en-US" sz="2525">
                <a:solidFill>
                  <a:srgbClr val="FFFFFF"/>
                </a:solidFill>
                <a:latin typeface="Canva Sans Bold"/>
              </a:rPr>
              <a:t>Regulatory Compliance:</a:t>
            </a:r>
          </a:p>
          <a:p>
            <a:pPr algn="just">
              <a:lnSpc>
                <a:spcPts val="3536"/>
              </a:lnSpc>
            </a:pPr>
            <a:r>
              <a:rPr lang="en-US" sz="2525">
                <a:solidFill>
                  <a:srgbClr val="FFFFFF"/>
                </a:solidFill>
                <a:latin typeface="Canva Sans"/>
              </a:rPr>
              <a:t>The system should adhere to relevant data protection regulations such as GDPR or CCPA.(95% compliance)</a:t>
            </a:r>
          </a:p>
          <a:p>
            <a:pPr algn="just">
              <a:lnSpc>
                <a:spcPts val="3536"/>
              </a:lnSpc>
            </a:pPr>
            <a:r>
              <a:rPr lang="en-US" sz="2525">
                <a:solidFill>
                  <a:srgbClr val="FFFFFF"/>
                </a:solidFill>
                <a:latin typeface="Canva Sans"/>
              </a:rPr>
              <a:t>Payment processing should comply with PCI DSS standards to ensure secure transactions.</a:t>
            </a:r>
          </a:p>
          <a:p>
            <a:pPr algn="just">
              <a:lnSpc>
                <a:spcPts val="3536"/>
              </a:lnSpc>
            </a:pPr>
          </a:p>
          <a:p>
            <a:pPr algn="just">
              <a:lnSpc>
                <a:spcPts val="3536"/>
              </a:lnSpc>
            </a:pPr>
            <a:r>
              <a:rPr lang="en-US" sz="2525">
                <a:solidFill>
                  <a:srgbClr val="FFFFFF"/>
                </a:solidFill>
                <a:latin typeface="Canva Sans Bold"/>
              </a:rPr>
              <a:t>Money transactions with the AUC application, SU coin, and banking system</a:t>
            </a:r>
          </a:p>
          <a:p>
            <a:pPr algn="just">
              <a:lnSpc>
                <a:spcPts val="3536"/>
              </a:lnSpc>
            </a:pPr>
            <a:r>
              <a:rPr lang="en-US" sz="2525">
                <a:solidFill>
                  <a:srgbClr val="FFFFFF"/>
                </a:solidFill>
                <a:latin typeface="Canva Sans"/>
              </a:rPr>
              <a:t>The money transactions should use AUC coin / adhere to the banner payments/bank transactions / SU coins</a:t>
            </a:r>
          </a:p>
          <a:p>
            <a:pPr algn="just" marL="545321" indent="-272661" lvl="1">
              <a:lnSpc>
                <a:spcPts val="3536"/>
              </a:lnSpc>
              <a:buFont typeface="Arial"/>
              <a:buChar char="•"/>
            </a:pPr>
            <a:r>
              <a:rPr lang="en-US" sz="2525">
                <a:solidFill>
                  <a:srgbClr val="FFFFFF"/>
                </a:solidFill>
                <a:latin typeface="Canva Sans"/>
              </a:rPr>
              <a:t>Achieve 100% adherence to Banner payment guidelines and banking regulations.</a:t>
            </a:r>
          </a:p>
          <a:p>
            <a:pPr algn="just">
              <a:lnSpc>
                <a:spcPts val="3536"/>
              </a:lnSpc>
            </a:pPr>
          </a:p>
          <a:p>
            <a:pPr algn="just">
              <a:lnSpc>
                <a:spcPts val="3536"/>
              </a:lnSpc>
            </a:pPr>
          </a:p>
        </p:txBody>
      </p:sp>
      <p:sp>
        <p:nvSpPr>
          <p:cNvPr name="Freeform 6" id="6"/>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TextBox 7" id="7"/>
          <p:cNvSpPr txBox="true"/>
          <p:nvPr/>
        </p:nvSpPr>
        <p:spPr>
          <a:xfrm rot="0">
            <a:off x="1016963" y="292912"/>
            <a:ext cx="966567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Nonfunctional Requirements: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4185" y="866450"/>
            <a:ext cx="10099686" cy="1116344"/>
            <a:chOff x="0" y="0"/>
            <a:chExt cx="2660000" cy="294017"/>
          </a:xfrm>
        </p:grpSpPr>
        <p:sp>
          <p:nvSpPr>
            <p:cNvPr name="Freeform 3" id="3"/>
            <p:cNvSpPr/>
            <p:nvPr/>
          </p:nvSpPr>
          <p:spPr>
            <a:xfrm flipH="false" flipV="false" rot="0">
              <a:off x="0" y="0"/>
              <a:ext cx="2660000" cy="294017"/>
            </a:xfrm>
            <a:custGeom>
              <a:avLst/>
              <a:gdLst/>
              <a:ahLst/>
              <a:cxnLst/>
              <a:rect r="r" b="b" t="t" l="l"/>
              <a:pathLst>
                <a:path h="294017" w="2660000">
                  <a:moveTo>
                    <a:pt x="22230" y="0"/>
                  </a:moveTo>
                  <a:lnTo>
                    <a:pt x="2637770" y="0"/>
                  </a:lnTo>
                  <a:cubicBezTo>
                    <a:pt x="2650047" y="0"/>
                    <a:pt x="2660000" y="9953"/>
                    <a:pt x="2660000" y="22230"/>
                  </a:cubicBezTo>
                  <a:lnTo>
                    <a:pt x="2660000" y="271787"/>
                  </a:lnTo>
                  <a:cubicBezTo>
                    <a:pt x="2660000" y="277682"/>
                    <a:pt x="2657658" y="283337"/>
                    <a:pt x="2653489" y="287506"/>
                  </a:cubicBezTo>
                  <a:cubicBezTo>
                    <a:pt x="2649320" y="291675"/>
                    <a:pt x="2643665" y="294017"/>
                    <a:pt x="2637770" y="294017"/>
                  </a:cubicBezTo>
                  <a:lnTo>
                    <a:pt x="22230" y="294017"/>
                  </a:lnTo>
                  <a:cubicBezTo>
                    <a:pt x="9953" y="294017"/>
                    <a:pt x="0" y="284064"/>
                    <a:pt x="0" y="271787"/>
                  </a:cubicBezTo>
                  <a:lnTo>
                    <a:pt x="0" y="22230"/>
                  </a:lnTo>
                  <a:cubicBezTo>
                    <a:pt x="0" y="9953"/>
                    <a:pt x="9953" y="0"/>
                    <a:pt x="22230" y="0"/>
                  </a:cubicBezTo>
                  <a:close/>
                </a:path>
              </a:pathLst>
            </a:custGeom>
            <a:solidFill>
              <a:srgbClr val="FFFFFF"/>
            </a:solidFill>
          </p:spPr>
        </p:sp>
        <p:sp>
          <p:nvSpPr>
            <p:cNvPr name="TextBox 4" id="4"/>
            <p:cNvSpPr txBox="true"/>
            <p:nvPr/>
          </p:nvSpPr>
          <p:spPr>
            <a:xfrm>
              <a:off x="0" y="-38100"/>
              <a:ext cx="2660000"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2410332"/>
            <a:ext cx="16038885" cy="7110199"/>
          </a:xfrm>
          <a:prstGeom prst="rect">
            <a:avLst/>
          </a:prstGeom>
        </p:spPr>
        <p:txBody>
          <a:bodyPr anchor="t" rtlCol="false" tIns="0" lIns="0" bIns="0" rIns="0">
            <a:spAutoFit/>
          </a:bodyPr>
          <a:lstStyle/>
          <a:p>
            <a:pPr algn="just">
              <a:lnSpc>
                <a:spcPts val="3582"/>
              </a:lnSpc>
            </a:pPr>
            <a:r>
              <a:rPr lang="en-US" sz="2558">
                <a:solidFill>
                  <a:srgbClr val="FFFFFF"/>
                </a:solidFill>
                <a:latin typeface="Canva Sans Bold"/>
              </a:rPr>
              <a:t>Performance:</a:t>
            </a:r>
          </a:p>
          <a:p>
            <a:pPr algn="just">
              <a:lnSpc>
                <a:spcPts val="3582"/>
              </a:lnSpc>
            </a:pPr>
            <a:r>
              <a:rPr lang="en-US" sz="2558">
                <a:solidFill>
                  <a:srgbClr val="FFFFFF"/>
                </a:solidFill>
                <a:latin typeface="Canva Sans"/>
              </a:rPr>
              <a:t>The system should handle up to 200 customers at a time without significant performance degradation.</a:t>
            </a:r>
          </a:p>
          <a:p>
            <a:pPr algn="just">
              <a:lnSpc>
                <a:spcPts val="3582"/>
              </a:lnSpc>
            </a:pPr>
            <a:r>
              <a:rPr lang="en-US" sz="2558">
                <a:solidFill>
                  <a:srgbClr val="FFFFFF"/>
                </a:solidFill>
                <a:latin typeface="Canva Sans"/>
              </a:rPr>
              <a:t>Response times for order placement, locker reservation, and Bluetooth should not exceed 2 seconds through load balancing the orders.</a:t>
            </a:r>
          </a:p>
          <a:p>
            <a:pPr algn="just">
              <a:lnSpc>
                <a:spcPts val="3582"/>
              </a:lnSpc>
            </a:pPr>
          </a:p>
          <a:p>
            <a:pPr algn="just">
              <a:lnSpc>
                <a:spcPts val="3582"/>
              </a:lnSpc>
            </a:pPr>
            <a:r>
              <a:rPr lang="en-US" sz="2558">
                <a:solidFill>
                  <a:srgbClr val="FFFFFF"/>
                </a:solidFill>
                <a:latin typeface="Canva Sans Bold"/>
              </a:rPr>
              <a:t>Security:</a:t>
            </a:r>
          </a:p>
          <a:p>
            <a:pPr algn="just" marL="552441" indent="-276221" lvl="1">
              <a:lnSpc>
                <a:spcPts val="3582"/>
              </a:lnSpc>
              <a:buFont typeface="Arial"/>
              <a:buChar char="•"/>
            </a:pPr>
            <a:r>
              <a:rPr lang="en-US" sz="2558">
                <a:solidFill>
                  <a:srgbClr val="FFFFFF"/>
                </a:solidFill>
                <a:latin typeface="Canva Sans"/>
              </a:rPr>
              <a:t>Secure encryption protocols should be implemented to safeguard user payment information.</a:t>
            </a:r>
          </a:p>
          <a:p>
            <a:pPr algn="just" marL="1104882" indent="-368294" lvl="2">
              <a:lnSpc>
                <a:spcPts val="3582"/>
              </a:lnSpc>
              <a:buFont typeface="Arial"/>
              <a:buChar char="⚬"/>
            </a:pPr>
            <a:r>
              <a:rPr lang="en-US" sz="2558">
                <a:solidFill>
                  <a:srgbClr val="FFFFFF"/>
                </a:solidFill>
                <a:latin typeface="Canva Sans"/>
              </a:rPr>
              <a:t>Measure the strength of encryption and compliance with industry standards.  </a:t>
            </a:r>
          </a:p>
          <a:p>
            <a:pPr algn="just" marL="552441" indent="-276221" lvl="1">
              <a:lnSpc>
                <a:spcPts val="3582"/>
              </a:lnSpc>
              <a:buFont typeface="Arial"/>
              <a:buChar char="•"/>
            </a:pPr>
            <a:r>
              <a:rPr lang="en-US" sz="2558">
                <a:solidFill>
                  <a:srgbClr val="FFFFFF"/>
                </a:solidFill>
                <a:latin typeface="Canva Sans"/>
              </a:rPr>
              <a:t>Access to lockers with Bluetooth through phone to provide authentication to prevent unauthorized access.</a:t>
            </a:r>
          </a:p>
          <a:p>
            <a:pPr algn="just" marL="1104882" indent="-368294" lvl="2">
              <a:lnSpc>
                <a:spcPts val="3582"/>
              </a:lnSpc>
              <a:buFont typeface="Arial"/>
              <a:buChar char="⚬"/>
            </a:pPr>
            <a:r>
              <a:rPr lang="en-US" sz="2558">
                <a:solidFill>
                  <a:srgbClr val="FFFFFF"/>
                </a:solidFill>
                <a:latin typeface="Canva Sans"/>
              </a:rPr>
              <a:t>Utilize AES-256 encryption for all payment data transmission and storage, complying with PCI-DSS standards.</a:t>
            </a:r>
          </a:p>
          <a:p>
            <a:pPr algn="just">
              <a:lnSpc>
                <a:spcPts val="3582"/>
              </a:lnSpc>
            </a:pPr>
          </a:p>
          <a:p>
            <a:pPr algn="just">
              <a:lnSpc>
                <a:spcPts val="3582"/>
              </a:lnSpc>
            </a:pPr>
          </a:p>
          <a:p>
            <a:pPr algn="just">
              <a:lnSpc>
                <a:spcPts val="3266"/>
              </a:lnSpc>
            </a:pPr>
          </a:p>
        </p:txBody>
      </p:sp>
      <p:sp>
        <p:nvSpPr>
          <p:cNvPr name="Freeform 6" id="6"/>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Freeform 7" id="7"/>
          <p:cNvSpPr/>
          <p:nvPr/>
        </p:nvSpPr>
        <p:spPr>
          <a:xfrm flipH="false" flipV="false" rot="0">
            <a:off x="-561412" y="8055129"/>
            <a:ext cx="4130289" cy="4114800"/>
          </a:xfrm>
          <a:custGeom>
            <a:avLst/>
            <a:gdLst/>
            <a:ahLst/>
            <a:cxnLst/>
            <a:rect r="r" b="b" t="t" l="l"/>
            <a:pathLst>
              <a:path h="4114800" w="4130289">
                <a:moveTo>
                  <a:pt x="0" y="0"/>
                </a:moveTo>
                <a:lnTo>
                  <a:pt x="4130288" y="0"/>
                </a:lnTo>
                <a:lnTo>
                  <a:pt x="4130288" y="4114800"/>
                </a:lnTo>
                <a:lnTo>
                  <a:pt x="0" y="4114800"/>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33450"/>
            <a:ext cx="966567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Nonfunctional Requirements:</a:t>
            </a:r>
          </a:p>
        </p:txBody>
      </p:sp>
      <p:sp>
        <p:nvSpPr>
          <p:cNvPr name="Freeform 9" id="9"/>
          <p:cNvSpPr/>
          <p:nvPr/>
        </p:nvSpPr>
        <p:spPr>
          <a:xfrm flipH="false" flipV="false" rot="0">
            <a:off x="15822516" y="-1190950"/>
            <a:ext cx="4130289" cy="4114800"/>
          </a:xfrm>
          <a:custGeom>
            <a:avLst/>
            <a:gdLst/>
            <a:ahLst/>
            <a:cxnLst/>
            <a:rect r="r" b="b" t="t" l="l"/>
            <a:pathLst>
              <a:path h="4114800" w="4130289">
                <a:moveTo>
                  <a:pt x="0" y="0"/>
                </a:moveTo>
                <a:lnTo>
                  <a:pt x="4130288" y="0"/>
                </a:lnTo>
                <a:lnTo>
                  <a:pt x="4130288" y="4114800"/>
                </a:lnTo>
                <a:lnTo>
                  <a:pt x="0" y="4114800"/>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4185" y="866450"/>
            <a:ext cx="10374132" cy="1116344"/>
            <a:chOff x="0" y="0"/>
            <a:chExt cx="2732282" cy="294017"/>
          </a:xfrm>
        </p:grpSpPr>
        <p:sp>
          <p:nvSpPr>
            <p:cNvPr name="Freeform 3" id="3"/>
            <p:cNvSpPr/>
            <p:nvPr/>
          </p:nvSpPr>
          <p:spPr>
            <a:xfrm flipH="false" flipV="false" rot="0">
              <a:off x="0" y="0"/>
              <a:ext cx="2732282" cy="294017"/>
            </a:xfrm>
            <a:custGeom>
              <a:avLst/>
              <a:gdLst/>
              <a:ahLst/>
              <a:cxnLst/>
              <a:rect r="r" b="b" t="t" l="l"/>
              <a:pathLst>
                <a:path h="294017" w="2732282">
                  <a:moveTo>
                    <a:pt x="21642" y="0"/>
                  </a:moveTo>
                  <a:lnTo>
                    <a:pt x="2710640" y="0"/>
                  </a:lnTo>
                  <a:cubicBezTo>
                    <a:pt x="2722592" y="0"/>
                    <a:pt x="2732282" y="9689"/>
                    <a:pt x="2732282" y="21642"/>
                  </a:cubicBezTo>
                  <a:lnTo>
                    <a:pt x="2732282" y="272375"/>
                  </a:lnTo>
                  <a:cubicBezTo>
                    <a:pt x="2732282" y="284327"/>
                    <a:pt x="2722592" y="294017"/>
                    <a:pt x="2710640" y="294017"/>
                  </a:cubicBezTo>
                  <a:lnTo>
                    <a:pt x="21642" y="294017"/>
                  </a:lnTo>
                  <a:cubicBezTo>
                    <a:pt x="9689" y="294017"/>
                    <a:pt x="0" y="284327"/>
                    <a:pt x="0" y="272375"/>
                  </a:cubicBezTo>
                  <a:lnTo>
                    <a:pt x="0" y="21642"/>
                  </a:lnTo>
                  <a:cubicBezTo>
                    <a:pt x="0" y="9689"/>
                    <a:pt x="9689" y="0"/>
                    <a:pt x="21642" y="0"/>
                  </a:cubicBezTo>
                  <a:close/>
                </a:path>
              </a:pathLst>
            </a:custGeom>
            <a:solidFill>
              <a:srgbClr val="FFFFFF"/>
            </a:solidFill>
          </p:spPr>
        </p:sp>
        <p:sp>
          <p:nvSpPr>
            <p:cNvPr name="TextBox 4" id="4"/>
            <p:cNvSpPr txBox="true"/>
            <p:nvPr/>
          </p:nvSpPr>
          <p:spPr>
            <a:xfrm>
              <a:off x="0" y="-38100"/>
              <a:ext cx="2732282"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33450"/>
            <a:ext cx="966567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Nonfunctional Requirements:</a:t>
            </a:r>
          </a:p>
        </p:txBody>
      </p:sp>
      <p:sp>
        <p:nvSpPr>
          <p:cNvPr name="TextBox 6" id="6"/>
          <p:cNvSpPr txBox="true"/>
          <p:nvPr/>
        </p:nvSpPr>
        <p:spPr>
          <a:xfrm rot="0">
            <a:off x="1028700" y="2410332"/>
            <a:ext cx="16038885" cy="8005549"/>
          </a:xfrm>
          <a:prstGeom prst="rect">
            <a:avLst/>
          </a:prstGeom>
        </p:spPr>
        <p:txBody>
          <a:bodyPr anchor="t" rtlCol="false" tIns="0" lIns="0" bIns="0" rIns="0">
            <a:spAutoFit/>
          </a:bodyPr>
          <a:lstStyle/>
          <a:p>
            <a:pPr algn="just">
              <a:lnSpc>
                <a:spcPts val="3582"/>
              </a:lnSpc>
            </a:pPr>
            <a:r>
              <a:rPr lang="en-US" sz="2558">
                <a:solidFill>
                  <a:srgbClr val="FFFFFF"/>
                </a:solidFill>
                <a:latin typeface="Canva Sans Bold"/>
              </a:rPr>
              <a:t>Reliability</a:t>
            </a:r>
            <a:r>
              <a:rPr lang="en-US" sz="2558">
                <a:solidFill>
                  <a:srgbClr val="FFFFFF"/>
                </a:solidFill>
                <a:latin typeface="Canva Sans"/>
              </a:rPr>
              <a:t>:</a:t>
            </a:r>
          </a:p>
          <a:p>
            <a:pPr algn="just" marL="552441" indent="-276221" lvl="1">
              <a:lnSpc>
                <a:spcPts val="3582"/>
              </a:lnSpc>
              <a:buFont typeface="Arial"/>
              <a:buChar char="•"/>
            </a:pPr>
            <a:r>
              <a:rPr lang="en-US" sz="2558">
                <a:solidFill>
                  <a:srgbClr val="FFFFFF"/>
                </a:solidFill>
                <a:latin typeface="Canva Sans"/>
              </a:rPr>
              <a:t>The system should minimize downtime and service interruptions.</a:t>
            </a:r>
          </a:p>
          <a:p>
            <a:pPr algn="just" marL="1104882" indent="-368294" lvl="2">
              <a:lnSpc>
                <a:spcPts val="3582"/>
              </a:lnSpc>
              <a:buFont typeface="Arial"/>
              <a:buChar char="⚬"/>
            </a:pPr>
            <a:r>
              <a:rPr lang="en-US" sz="2558">
                <a:solidFill>
                  <a:srgbClr val="FFFFFF"/>
                </a:solidFill>
                <a:latin typeface="Canva Sans"/>
              </a:rPr>
              <a:t>Achieve a minimum of 99.9% uptime over a monthly period.</a:t>
            </a:r>
          </a:p>
          <a:p>
            <a:pPr algn="just">
              <a:lnSpc>
                <a:spcPts val="3582"/>
              </a:lnSpc>
            </a:pPr>
          </a:p>
          <a:p>
            <a:pPr algn="just" marL="552441" indent="-276221" lvl="1">
              <a:lnSpc>
                <a:spcPts val="3582"/>
              </a:lnSpc>
              <a:buFont typeface="Arial"/>
              <a:buChar char="•"/>
            </a:pPr>
            <a:r>
              <a:rPr lang="en-US" sz="2558">
                <a:solidFill>
                  <a:srgbClr val="FFFFFF"/>
                </a:solidFill>
                <a:latin typeface="Canva Sans"/>
              </a:rPr>
              <a:t>Perform full backups of the system data at least once daily.</a:t>
            </a:r>
          </a:p>
          <a:p>
            <a:pPr algn="just" marL="1104882" indent="-368294" lvl="2">
              <a:lnSpc>
                <a:spcPts val="3582"/>
              </a:lnSpc>
              <a:buFont typeface="Arial"/>
              <a:buChar char="⚬"/>
            </a:pPr>
            <a:r>
              <a:rPr lang="en-US" sz="2558">
                <a:solidFill>
                  <a:srgbClr val="FFFFFF"/>
                </a:solidFill>
                <a:latin typeface="Canva Sans"/>
              </a:rPr>
              <a:t>Conduct full backups of system data once every 24 hours.</a:t>
            </a:r>
          </a:p>
          <a:p>
            <a:pPr algn="just" marL="552441" indent="-276221" lvl="1">
              <a:lnSpc>
                <a:spcPts val="3582"/>
              </a:lnSpc>
              <a:buFont typeface="Arial"/>
              <a:buChar char="•"/>
            </a:pPr>
            <a:r>
              <a:rPr lang="en-US" sz="2558">
                <a:solidFill>
                  <a:srgbClr val="FFFFFF"/>
                </a:solidFill>
                <a:latin typeface="Canva Sans"/>
              </a:rPr>
              <a:t>Achieve a lean time to failure (LTT) of at least 30 days and a mean time between failures (MTBF) of at least 90 days for the payment processing system.</a:t>
            </a:r>
          </a:p>
          <a:p>
            <a:pPr algn="just" marL="552441" indent="-276221" lvl="1">
              <a:lnSpc>
                <a:spcPts val="3582"/>
              </a:lnSpc>
              <a:buFont typeface="Arial"/>
              <a:buChar char="•"/>
            </a:pPr>
            <a:r>
              <a:rPr lang="en-US" sz="2558">
                <a:solidFill>
                  <a:srgbClr val="FFFFFF"/>
                </a:solidFill>
                <a:latin typeface="Canva Sans"/>
              </a:rPr>
              <a:t> Reduce the recovery time objective (RTO) for payment system failures to less than 4 hours.</a:t>
            </a:r>
          </a:p>
          <a:p>
            <a:pPr algn="just">
              <a:lnSpc>
                <a:spcPts val="3582"/>
              </a:lnSpc>
            </a:pPr>
          </a:p>
          <a:p>
            <a:pPr algn="just">
              <a:lnSpc>
                <a:spcPts val="3582"/>
              </a:lnSpc>
            </a:pPr>
            <a:r>
              <a:rPr lang="en-US" sz="2558">
                <a:solidFill>
                  <a:srgbClr val="FFFFFF"/>
                </a:solidFill>
                <a:latin typeface="Canva Sans Bold"/>
              </a:rPr>
              <a:t>Scalability:</a:t>
            </a:r>
          </a:p>
          <a:p>
            <a:pPr algn="just">
              <a:lnSpc>
                <a:spcPts val="3582"/>
              </a:lnSpc>
            </a:pPr>
            <a:r>
              <a:rPr lang="en-US" sz="2558">
                <a:solidFill>
                  <a:srgbClr val="FFFFFF"/>
                </a:solidFill>
                <a:latin typeface="Canva Sans"/>
              </a:rPr>
              <a:t>The system architecture should be scalable to accommodate future growth in user base and order volume.</a:t>
            </a:r>
          </a:p>
          <a:p>
            <a:pPr algn="just" marL="552441" indent="-276221" lvl="1">
              <a:lnSpc>
                <a:spcPts val="3582"/>
              </a:lnSpc>
              <a:buFont typeface="Arial"/>
              <a:buChar char="•"/>
            </a:pPr>
            <a:r>
              <a:rPr lang="en-US" sz="2558">
                <a:solidFill>
                  <a:srgbClr val="FFFFFF"/>
                </a:solidFill>
                <a:latin typeface="Canva Sans"/>
              </a:rPr>
              <a:t>Achieve a minimum of 20% increase in system capacity to accommodate future growth.</a:t>
            </a:r>
          </a:p>
          <a:p>
            <a:pPr algn="just">
              <a:lnSpc>
                <a:spcPts val="3582"/>
              </a:lnSpc>
            </a:pPr>
            <a:r>
              <a:rPr lang="en-US" sz="2558">
                <a:solidFill>
                  <a:srgbClr val="FFFFFF"/>
                </a:solidFill>
                <a:latin typeface="Canva Sans"/>
              </a:rPr>
              <a:t>Load balancing mechanisms should be in place to distribute traffic evenly across servers.</a:t>
            </a:r>
          </a:p>
          <a:p>
            <a:pPr algn="just" marL="552441" indent="-276221" lvl="1">
              <a:lnSpc>
                <a:spcPts val="3582"/>
              </a:lnSpc>
              <a:buFont typeface="Arial"/>
              <a:buChar char="•"/>
            </a:pPr>
            <a:r>
              <a:rPr lang="en-US" sz="2558">
                <a:solidFill>
                  <a:srgbClr val="FFFFFF"/>
                </a:solidFill>
                <a:latin typeface="Canva Sans"/>
              </a:rPr>
              <a:t> maintain server utilization below 70% during peak loads.</a:t>
            </a:r>
          </a:p>
          <a:p>
            <a:pPr algn="just">
              <a:lnSpc>
                <a:spcPts val="3582"/>
              </a:lnSpc>
            </a:pPr>
          </a:p>
          <a:p>
            <a:pPr algn="just">
              <a:lnSpc>
                <a:spcPts val="3266"/>
              </a:lnSpc>
            </a:pPr>
          </a:p>
        </p:txBody>
      </p:sp>
      <p:sp>
        <p:nvSpPr>
          <p:cNvPr name="Freeform 7" id="7"/>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Freeform 8" id="8"/>
          <p:cNvSpPr/>
          <p:nvPr/>
        </p:nvSpPr>
        <p:spPr>
          <a:xfrm flipH="false" flipV="false" rot="0">
            <a:off x="13642315" y="195359"/>
            <a:ext cx="4130289" cy="4114800"/>
          </a:xfrm>
          <a:custGeom>
            <a:avLst/>
            <a:gdLst/>
            <a:ahLst/>
            <a:cxnLst/>
            <a:rect r="r" b="b" t="t" l="l"/>
            <a:pathLst>
              <a:path h="4114800" w="4130289">
                <a:moveTo>
                  <a:pt x="0" y="0"/>
                </a:moveTo>
                <a:lnTo>
                  <a:pt x="4130288" y="0"/>
                </a:lnTo>
                <a:lnTo>
                  <a:pt x="4130288" y="4114800"/>
                </a:lnTo>
                <a:lnTo>
                  <a:pt x="0" y="4114800"/>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60137" y="225912"/>
            <a:ext cx="9979325" cy="1116344"/>
            <a:chOff x="0" y="0"/>
            <a:chExt cx="2628300" cy="294017"/>
          </a:xfrm>
        </p:grpSpPr>
        <p:sp>
          <p:nvSpPr>
            <p:cNvPr name="Freeform 3" id="3"/>
            <p:cNvSpPr/>
            <p:nvPr/>
          </p:nvSpPr>
          <p:spPr>
            <a:xfrm flipH="false" flipV="false" rot="0">
              <a:off x="0" y="0"/>
              <a:ext cx="2628300" cy="294017"/>
            </a:xfrm>
            <a:custGeom>
              <a:avLst/>
              <a:gdLst/>
              <a:ahLst/>
              <a:cxnLst/>
              <a:rect r="r" b="b" t="t" l="l"/>
              <a:pathLst>
                <a:path h="294017" w="2628300">
                  <a:moveTo>
                    <a:pt x="22498" y="0"/>
                  </a:moveTo>
                  <a:lnTo>
                    <a:pt x="2605802" y="0"/>
                  </a:lnTo>
                  <a:cubicBezTo>
                    <a:pt x="2618227" y="0"/>
                    <a:pt x="2628300" y="10073"/>
                    <a:pt x="2628300" y="22498"/>
                  </a:cubicBezTo>
                  <a:lnTo>
                    <a:pt x="2628300" y="271519"/>
                  </a:lnTo>
                  <a:cubicBezTo>
                    <a:pt x="2628300" y="283944"/>
                    <a:pt x="2618227" y="294017"/>
                    <a:pt x="2605802" y="294017"/>
                  </a:cubicBezTo>
                  <a:lnTo>
                    <a:pt x="22498" y="294017"/>
                  </a:lnTo>
                  <a:cubicBezTo>
                    <a:pt x="10073" y="294017"/>
                    <a:pt x="0" y="283944"/>
                    <a:pt x="0" y="271519"/>
                  </a:cubicBezTo>
                  <a:lnTo>
                    <a:pt x="0" y="22498"/>
                  </a:lnTo>
                  <a:cubicBezTo>
                    <a:pt x="0" y="10073"/>
                    <a:pt x="10073" y="0"/>
                    <a:pt x="22498" y="0"/>
                  </a:cubicBezTo>
                  <a:close/>
                </a:path>
              </a:pathLst>
            </a:custGeom>
            <a:solidFill>
              <a:srgbClr val="FFFFFF"/>
            </a:solidFill>
          </p:spPr>
        </p:sp>
        <p:sp>
          <p:nvSpPr>
            <p:cNvPr name="TextBox 4" id="4"/>
            <p:cNvSpPr txBox="true"/>
            <p:nvPr/>
          </p:nvSpPr>
          <p:spPr>
            <a:xfrm>
              <a:off x="0" y="-38100"/>
              <a:ext cx="2628300"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60137" y="1392557"/>
            <a:ext cx="16838372" cy="8417974"/>
          </a:xfrm>
          <a:prstGeom prst="rect">
            <a:avLst/>
          </a:prstGeom>
        </p:spPr>
        <p:txBody>
          <a:bodyPr anchor="t" rtlCol="false" tIns="0" lIns="0" bIns="0" rIns="0">
            <a:spAutoFit/>
          </a:bodyPr>
          <a:lstStyle/>
          <a:p>
            <a:pPr algn="just">
              <a:lnSpc>
                <a:spcPts val="3536"/>
              </a:lnSpc>
            </a:pPr>
            <a:r>
              <a:rPr lang="en-US" sz="2525">
                <a:solidFill>
                  <a:srgbClr val="FFFFFF"/>
                </a:solidFill>
                <a:latin typeface="Canva Sans Bold"/>
              </a:rPr>
              <a:t>Usability:</a:t>
            </a:r>
          </a:p>
          <a:p>
            <a:pPr algn="just">
              <a:lnSpc>
                <a:spcPts val="3536"/>
              </a:lnSpc>
            </a:pPr>
            <a:r>
              <a:rPr lang="en-US" sz="2525">
                <a:solidFill>
                  <a:srgbClr val="FFFFFF"/>
                </a:solidFill>
                <a:latin typeface="Canva Sans"/>
              </a:rPr>
              <a:t>The user interface should be intuitive and user-friendly, catering to users of varying technical expertise.</a:t>
            </a:r>
          </a:p>
          <a:p>
            <a:pPr algn="just" marL="545321" indent="-272661" lvl="1">
              <a:lnSpc>
                <a:spcPts val="3536"/>
              </a:lnSpc>
              <a:buFont typeface="Arial"/>
              <a:buChar char="•"/>
            </a:pPr>
            <a:r>
              <a:rPr lang="en-US" sz="2525">
                <a:solidFill>
                  <a:srgbClr val="FFFFFF"/>
                </a:solidFill>
                <a:latin typeface="Canva Sans"/>
              </a:rPr>
              <a:t>Achieve a minimum System Usability Scale (SUS) score of 75 out of 100.</a:t>
            </a:r>
          </a:p>
          <a:p>
            <a:pPr algn="just">
              <a:lnSpc>
                <a:spcPts val="3536"/>
              </a:lnSpc>
            </a:pPr>
            <a:r>
              <a:rPr lang="en-US" sz="2525">
                <a:solidFill>
                  <a:srgbClr val="FFFFFF"/>
                </a:solidFill>
                <a:latin typeface="Canva Sans"/>
              </a:rPr>
              <a:t>Clear instructions should be provided for order placement, QR code scanning, and locker access.</a:t>
            </a:r>
          </a:p>
          <a:p>
            <a:pPr algn="just" marL="545321" indent="-272661" lvl="1">
              <a:lnSpc>
                <a:spcPts val="3536"/>
              </a:lnSpc>
              <a:buFont typeface="Arial"/>
              <a:buChar char="•"/>
            </a:pPr>
            <a:r>
              <a:rPr lang="en-US" sz="2525">
                <a:solidFill>
                  <a:srgbClr val="FFFFFF"/>
                </a:solidFill>
                <a:latin typeface="Canva Sans"/>
              </a:rPr>
              <a:t>Achieve a minimum task success rate of 90% for order placement, QR code scanning, and locker access.</a:t>
            </a:r>
          </a:p>
          <a:p>
            <a:pPr algn="just">
              <a:lnSpc>
                <a:spcPts val="3536"/>
              </a:lnSpc>
            </a:pPr>
          </a:p>
          <a:p>
            <a:pPr algn="just">
              <a:lnSpc>
                <a:spcPts val="3536"/>
              </a:lnSpc>
            </a:pPr>
            <a:r>
              <a:rPr lang="en-US" sz="2525">
                <a:solidFill>
                  <a:srgbClr val="FFFFFF"/>
                </a:solidFill>
                <a:latin typeface="Canva Sans Bold"/>
              </a:rPr>
              <a:t>Accessibility:</a:t>
            </a:r>
          </a:p>
          <a:p>
            <a:pPr algn="just">
              <a:lnSpc>
                <a:spcPts val="3536"/>
              </a:lnSpc>
            </a:pPr>
            <a:r>
              <a:rPr lang="en-US" sz="2525">
                <a:solidFill>
                  <a:srgbClr val="FFFFFF"/>
                </a:solidFill>
                <a:latin typeface="Canva Sans"/>
              </a:rPr>
              <a:t>The system should be accessible to users with disabilities, complying with relevant accessibility standards. (Web Content Accessibility Guidelines (WCAG)).</a:t>
            </a:r>
          </a:p>
          <a:p>
            <a:pPr algn="just">
              <a:lnSpc>
                <a:spcPts val="3536"/>
              </a:lnSpc>
            </a:pPr>
          </a:p>
          <a:p>
            <a:pPr algn="just">
              <a:lnSpc>
                <a:spcPts val="3536"/>
              </a:lnSpc>
            </a:pPr>
            <a:r>
              <a:rPr lang="en-US" sz="2525">
                <a:solidFill>
                  <a:srgbClr val="FFFFFF"/>
                </a:solidFill>
                <a:latin typeface="Canva Sans Bold"/>
              </a:rPr>
              <a:t>Regulatory Compliance:</a:t>
            </a:r>
          </a:p>
          <a:p>
            <a:pPr algn="just">
              <a:lnSpc>
                <a:spcPts val="3536"/>
              </a:lnSpc>
            </a:pPr>
            <a:r>
              <a:rPr lang="en-US" sz="2525">
                <a:solidFill>
                  <a:srgbClr val="FFFFFF"/>
                </a:solidFill>
                <a:latin typeface="Canva Sans"/>
              </a:rPr>
              <a:t>The system should adhere to relevant data protection regulations such as GDPR or CCPA.(95% compliance)</a:t>
            </a:r>
          </a:p>
          <a:p>
            <a:pPr algn="just">
              <a:lnSpc>
                <a:spcPts val="3536"/>
              </a:lnSpc>
            </a:pPr>
            <a:r>
              <a:rPr lang="en-US" sz="2525">
                <a:solidFill>
                  <a:srgbClr val="FFFFFF"/>
                </a:solidFill>
                <a:latin typeface="Canva Sans"/>
              </a:rPr>
              <a:t>Payment processing should comply with PCI DSS standards to ensure secure transactions.</a:t>
            </a:r>
          </a:p>
          <a:p>
            <a:pPr algn="just">
              <a:lnSpc>
                <a:spcPts val="3536"/>
              </a:lnSpc>
            </a:pPr>
          </a:p>
          <a:p>
            <a:pPr algn="just">
              <a:lnSpc>
                <a:spcPts val="3536"/>
              </a:lnSpc>
            </a:pPr>
            <a:r>
              <a:rPr lang="en-US" sz="2525">
                <a:solidFill>
                  <a:srgbClr val="FFFFFF"/>
                </a:solidFill>
                <a:latin typeface="Canva Sans Bold"/>
              </a:rPr>
              <a:t>Money transactions with the AUC application, SU coin, and banking system</a:t>
            </a:r>
          </a:p>
          <a:p>
            <a:pPr algn="just">
              <a:lnSpc>
                <a:spcPts val="3536"/>
              </a:lnSpc>
            </a:pPr>
            <a:r>
              <a:rPr lang="en-US" sz="2525">
                <a:solidFill>
                  <a:srgbClr val="FFFFFF"/>
                </a:solidFill>
                <a:latin typeface="Canva Sans"/>
              </a:rPr>
              <a:t>The money transactions should use AUC coin / adhere to the banner payments/bank transactions / SU coins</a:t>
            </a:r>
          </a:p>
          <a:p>
            <a:pPr algn="just" marL="545321" indent="-272661" lvl="1">
              <a:lnSpc>
                <a:spcPts val="3536"/>
              </a:lnSpc>
              <a:buFont typeface="Arial"/>
              <a:buChar char="•"/>
            </a:pPr>
            <a:r>
              <a:rPr lang="en-US" sz="2525">
                <a:solidFill>
                  <a:srgbClr val="FFFFFF"/>
                </a:solidFill>
                <a:latin typeface="Canva Sans"/>
              </a:rPr>
              <a:t>Achieve 100% adherence to Banner payment guidelines and banking regulations.</a:t>
            </a:r>
          </a:p>
          <a:p>
            <a:pPr algn="just">
              <a:lnSpc>
                <a:spcPts val="3536"/>
              </a:lnSpc>
            </a:pPr>
          </a:p>
          <a:p>
            <a:pPr algn="just">
              <a:lnSpc>
                <a:spcPts val="3536"/>
              </a:lnSpc>
            </a:pPr>
          </a:p>
        </p:txBody>
      </p:sp>
      <p:sp>
        <p:nvSpPr>
          <p:cNvPr name="Freeform 6" id="6"/>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TextBox 7" id="7"/>
          <p:cNvSpPr txBox="true"/>
          <p:nvPr/>
        </p:nvSpPr>
        <p:spPr>
          <a:xfrm rot="0">
            <a:off x="1016963" y="292912"/>
            <a:ext cx="966567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Nonfunctional Requirements: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9144816">
            <a:off x="4641318" y="5308119"/>
            <a:ext cx="19528724" cy="4262895"/>
            <a:chOff x="0" y="0"/>
            <a:chExt cx="26038299" cy="5683860"/>
          </a:xfrm>
        </p:grpSpPr>
        <p:sp>
          <p:nvSpPr>
            <p:cNvPr name="Freeform 3" id="3"/>
            <p:cNvSpPr/>
            <p:nvPr/>
          </p:nvSpPr>
          <p:spPr>
            <a:xfrm flipH="false" flipV="false" rot="0">
              <a:off x="12585377" y="0"/>
              <a:ext cx="13452922" cy="5683860"/>
            </a:xfrm>
            <a:custGeom>
              <a:avLst/>
              <a:gdLst/>
              <a:ahLst/>
              <a:cxnLst/>
              <a:rect r="r" b="b" t="t" l="l"/>
              <a:pathLst>
                <a:path h="5683860" w="13452922">
                  <a:moveTo>
                    <a:pt x="0" y="0"/>
                  </a:moveTo>
                  <a:lnTo>
                    <a:pt x="13452922" y="0"/>
                  </a:lnTo>
                  <a:lnTo>
                    <a:pt x="13452922" y="5683860"/>
                  </a:lnTo>
                  <a:lnTo>
                    <a:pt x="0" y="5683860"/>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13452922" cy="5683860"/>
            </a:xfrm>
            <a:custGeom>
              <a:avLst/>
              <a:gdLst/>
              <a:ahLst/>
              <a:cxnLst/>
              <a:rect r="r" b="b" t="t" l="l"/>
              <a:pathLst>
                <a:path h="5683860" w="13452922">
                  <a:moveTo>
                    <a:pt x="0" y="0"/>
                  </a:moveTo>
                  <a:lnTo>
                    <a:pt x="13452922" y="0"/>
                  </a:lnTo>
                  <a:lnTo>
                    <a:pt x="13452922" y="5683860"/>
                  </a:lnTo>
                  <a:lnTo>
                    <a:pt x="0" y="5683860"/>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1688076">
            <a:off x="-315161" y="3229930"/>
            <a:ext cx="18918322" cy="4129651"/>
            <a:chOff x="0" y="0"/>
            <a:chExt cx="25224429" cy="5506201"/>
          </a:xfrm>
        </p:grpSpPr>
        <p:sp>
          <p:nvSpPr>
            <p:cNvPr name="Freeform 6" id="6"/>
            <p:cNvSpPr/>
            <p:nvPr/>
          </p:nvSpPr>
          <p:spPr>
            <a:xfrm flipH="false" flipV="false" rot="0">
              <a:off x="12192000" y="0"/>
              <a:ext cx="13032429" cy="5506201"/>
            </a:xfrm>
            <a:custGeom>
              <a:avLst/>
              <a:gdLst/>
              <a:ahLst/>
              <a:cxnLst/>
              <a:rect r="r" b="b" t="t" l="l"/>
              <a:pathLst>
                <a:path h="5506201" w="13032429">
                  <a:moveTo>
                    <a:pt x="0" y="0"/>
                  </a:moveTo>
                  <a:lnTo>
                    <a:pt x="13032429" y="0"/>
                  </a:lnTo>
                  <a:lnTo>
                    <a:pt x="13032429" y="5506201"/>
                  </a:lnTo>
                  <a:lnTo>
                    <a:pt x="0" y="5506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13032429" cy="5506201"/>
            </a:xfrm>
            <a:custGeom>
              <a:avLst/>
              <a:gdLst/>
              <a:ahLst/>
              <a:cxnLst/>
              <a:rect r="r" b="b" t="t" l="l"/>
              <a:pathLst>
                <a:path h="5506201" w="13032429">
                  <a:moveTo>
                    <a:pt x="0" y="0"/>
                  </a:moveTo>
                  <a:lnTo>
                    <a:pt x="13032429" y="0"/>
                  </a:lnTo>
                  <a:lnTo>
                    <a:pt x="13032429" y="5506201"/>
                  </a:lnTo>
                  <a:lnTo>
                    <a:pt x="0" y="55062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9207565">
            <a:off x="-4040317" y="-612486"/>
            <a:ext cx="19528724" cy="4262895"/>
            <a:chOff x="0" y="0"/>
            <a:chExt cx="26038299" cy="5683860"/>
          </a:xfrm>
        </p:grpSpPr>
        <p:sp>
          <p:nvSpPr>
            <p:cNvPr name="Freeform 9" id="9"/>
            <p:cNvSpPr/>
            <p:nvPr/>
          </p:nvSpPr>
          <p:spPr>
            <a:xfrm flipH="false" flipV="false" rot="0">
              <a:off x="12585377" y="0"/>
              <a:ext cx="13452922" cy="5683860"/>
            </a:xfrm>
            <a:custGeom>
              <a:avLst/>
              <a:gdLst/>
              <a:ahLst/>
              <a:cxnLst/>
              <a:rect r="r" b="b" t="t" l="l"/>
              <a:pathLst>
                <a:path h="5683860" w="13452922">
                  <a:moveTo>
                    <a:pt x="0" y="0"/>
                  </a:moveTo>
                  <a:lnTo>
                    <a:pt x="13452922" y="0"/>
                  </a:lnTo>
                  <a:lnTo>
                    <a:pt x="13452922" y="5683860"/>
                  </a:lnTo>
                  <a:lnTo>
                    <a:pt x="0" y="5683860"/>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0"/>
              <a:ext cx="13452922" cy="5683860"/>
            </a:xfrm>
            <a:custGeom>
              <a:avLst/>
              <a:gdLst/>
              <a:ahLst/>
              <a:cxnLst/>
              <a:rect r="r" b="b" t="t" l="l"/>
              <a:pathLst>
                <a:path h="5683860" w="13452922">
                  <a:moveTo>
                    <a:pt x="0" y="0"/>
                  </a:moveTo>
                  <a:lnTo>
                    <a:pt x="13452922" y="0"/>
                  </a:lnTo>
                  <a:lnTo>
                    <a:pt x="13452922" y="5683860"/>
                  </a:lnTo>
                  <a:lnTo>
                    <a:pt x="0" y="5683860"/>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grpSp>
      <p:pic>
        <p:nvPicPr>
          <p:cNvPr name="Picture 11" id="11">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7092957" y="1028700"/>
            <a:ext cx="4102087" cy="8229600"/>
          </a:xfrm>
          <a:prstGeom prst="rect">
            <a:avLst/>
          </a:prstGeom>
        </p:spPr>
      </p:pic>
      <p:sp>
        <p:nvSpPr>
          <p:cNvPr name="Freeform 12" id="12"/>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7"/>
            <a:stretch>
              <a:fillRect l="0" t="0" r="0" b="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2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807122" y="-38100"/>
            <a:ext cx="9671893" cy="6323965"/>
          </a:xfrm>
          <a:prstGeom prst="rect">
            <a:avLst/>
          </a:prstGeom>
        </p:spPr>
        <p:txBody>
          <a:bodyPr anchor="t" rtlCol="false" tIns="0" lIns="0" bIns="0" rIns="0">
            <a:spAutoFit/>
          </a:bodyPr>
          <a:lstStyle/>
          <a:p>
            <a:pPr algn="ctr">
              <a:lnSpc>
                <a:spcPts val="2659"/>
              </a:lnSpc>
              <a:spcBef>
                <a:spcPct val="0"/>
              </a:spcBef>
            </a:pPr>
          </a:p>
          <a:p>
            <a:pPr algn="ctr">
              <a:lnSpc>
                <a:spcPts val="2659"/>
              </a:lnSpc>
              <a:spcBef>
                <a:spcPct val="0"/>
              </a:spcBef>
            </a:pPr>
            <a:r>
              <a:rPr lang="en-US" sz="1899">
                <a:solidFill>
                  <a:srgbClr val="FFFFFF"/>
                </a:solidFill>
                <a:latin typeface="Canva Sans"/>
              </a:rPr>
              <a:t>Sprint Plan: Su to Go App Development</a:t>
            </a:r>
          </a:p>
          <a:p>
            <a:pPr algn="ctr">
              <a:lnSpc>
                <a:spcPts val="2659"/>
              </a:lnSpc>
              <a:spcBef>
                <a:spcPct val="0"/>
              </a:spcBef>
            </a:pPr>
          </a:p>
          <a:p>
            <a:pPr algn="ctr">
              <a:lnSpc>
                <a:spcPts val="2659"/>
              </a:lnSpc>
              <a:spcBef>
                <a:spcPct val="0"/>
              </a:spcBef>
            </a:pPr>
            <a:r>
              <a:rPr lang="en-US" sz="1899">
                <a:solidFill>
                  <a:srgbClr val="FFFFFF"/>
                </a:solidFill>
                <a:latin typeface="Canva Sans"/>
              </a:rPr>
              <a:t>Duration: 2 weeks</a:t>
            </a:r>
          </a:p>
          <a:p>
            <a:pPr algn="ctr">
              <a:lnSpc>
                <a:spcPts val="2659"/>
              </a:lnSpc>
              <a:spcBef>
                <a:spcPct val="0"/>
              </a:spcBef>
            </a:pPr>
          </a:p>
          <a:p>
            <a:pPr algn="ctr">
              <a:lnSpc>
                <a:spcPts val="2659"/>
              </a:lnSpc>
              <a:spcBef>
                <a:spcPct val="0"/>
              </a:spcBef>
            </a:pPr>
            <a:r>
              <a:rPr lang="en-US" sz="1899">
                <a:solidFill>
                  <a:srgbClr val="FFFFFF"/>
                </a:solidFill>
                <a:latin typeface="Canva Sans"/>
              </a:rPr>
              <a:t>Goals:</a:t>
            </a:r>
          </a:p>
          <a:p>
            <a:pPr algn="ctr">
              <a:lnSpc>
                <a:spcPts val="2659"/>
              </a:lnSpc>
              <a:spcBef>
                <a:spcPct val="0"/>
              </a:spcBef>
            </a:pPr>
          </a:p>
          <a:p>
            <a:pPr algn="ctr">
              <a:lnSpc>
                <a:spcPts val="2659"/>
              </a:lnSpc>
              <a:spcBef>
                <a:spcPct val="0"/>
              </a:spcBef>
            </a:pPr>
            <a:r>
              <a:rPr lang="en-US" sz="1899">
                <a:solidFill>
                  <a:srgbClr val="FFFFFF"/>
                </a:solidFill>
                <a:latin typeface="Canva Sans"/>
              </a:rPr>
              <a:t>Set up project management on Jira.</a:t>
            </a:r>
          </a:p>
          <a:p>
            <a:pPr algn="ctr">
              <a:lnSpc>
                <a:spcPts val="2659"/>
              </a:lnSpc>
              <a:spcBef>
                <a:spcPct val="0"/>
              </a:spcBef>
            </a:pPr>
            <a:r>
              <a:rPr lang="en-US" sz="1899">
                <a:solidFill>
                  <a:srgbClr val="FFFFFF"/>
                </a:solidFill>
                <a:latin typeface="Canva Sans"/>
              </a:rPr>
              <a:t>Fix requirements for Su to Go app.</a:t>
            </a:r>
          </a:p>
          <a:p>
            <a:pPr algn="ctr">
              <a:lnSpc>
                <a:spcPts val="2659"/>
              </a:lnSpc>
              <a:spcBef>
                <a:spcPct val="0"/>
              </a:spcBef>
            </a:pPr>
            <a:r>
              <a:rPr lang="en-US" sz="1899">
                <a:solidFill>
                  <a:srgbClr val="FFFFFF"/>
                </a:solidFill>
                <a:latin typeface="Canva Sans"/>
              </a:rPr>
              <a:t>Design application screens on Figma.</a:t>
            </a:r>
          </a:p>
          <a:p>
            <a:pPr algn="ctr">
              <a:lnSpc>
                <a:spcPts val="2659"/>
              </a:lnSpc>
              <a:spcBef>
                <a:spcPct val="0"/>
              </a:spcBef>
            </a:pPr>
            <a:r>
              <a:rPr lang="en-US" sz="1899">
                <a:solidFill>
                  <a:srgbClr val="FFFFFF"/>
                </a:solidFill>
                <a:latin typeface="Canva Sans"/>
              </a:rPr>
              <a:t>Update the architecture to accommodate new requirements and ensure scalability.</a:t>
            </a:r>
          </a:p>
          <a:p>
            <a:pPr algn="ctr">
              <a:lnSpc>
                <a:spcPts val="2659"/>
              </a:lnSpc>
              <a:spcBef>
                <a:spcPct val="0"/>
              </a:spcBef>
            </a:pPr>
            <a:r>
              <a:rPr lang="en-US" sz="1899">
                <a:solidFill>
                  <a:srgbClr val="FFFFFF"/>
                </a:solidFill>
                <a:latin typeface="Canva Sans"/>
              </a:rPr>
              <a:t>Create sequence diagrams to visualize app functionality.</a:t>
            </a:r>
          </a:p>
          <a:p>
            <a:pPr algn="ctr">
              <a:lnSpc>
                <a:spcPts val="2659"/>
              </a:lnSpc>
              <a:spcBef>
                <a:spcPct val="0"/>
              </a:spcBef>
            </a:pPr>
            <a:r>
              <a:rPr lang="en-US" sz="1899">
                <a:solidFill>
                  <a:srgbClr val="FFFFFF"/>
                </a:solidFill>
                <a:latin typeface="Canva Sans"/>
              </a:rPr>
              <a:t>Analyze technology stack of original SU app.</a:t>
            </a:r>
          </a:p>
          <a:p>
            <a:pPr algn="ctr">
              <a:lnSpc>
                <a:spcPts val="2659"/>
              </a:lnSpc>
              <a:spcBef>
                <a:spcPct val="0"/>
              </a:spcBef>
            </a:pPr>
            <a:r>
              <a:rPr lang="en-US" sz="1899">
                <a:solidFill>
                  <a:srgbClr val="FFFFFF"/>
                </a:solidFill>
                <a:latin typeface="Canva Sans"/>
              </a:rPr>
              <a:t>Learn React Native for app development.</a:t>
            </a:r>
          </a:p>
          <a:p>
            <a:pPr algn="ctr">
              <a:lnSpc>
                <a:spcPts val="2659"/>
              </a:lnSpc>
              <a:spcBef>
                <a:spcPct val="0"/>
              </a:spcBef>
            </a:pPr>
            <a:r>
              <a:rPr lang="en-US" sz="1899">
                <a:solidFill>
                  <a:srgbClr val="FFFFFF"/>
                </a:solidFill>
                <a:latin typeface="Canva Sans"/>
              </a:rPr>
              <a:t>Develop UI of the application.</a:t>
            </a:r>
          </a:p>
          <a:p>
            <a:pPr algn="ctr">
              <a:lnSpc>
                <a:spcPts val="2659"/>
              </a:lnSpc>
              <a:spcBef>
                <a:spcPct val="0"/>
              </a:spcBef>
            </a:pPr>
            <a:r>
              <a:rPr lang="en-US" sz="1899">
                <a:solidFill>
                  <a:srgbClr val="FFFFFF"/>
                </a:solidFill>
                <a:latin typeface="Canva Sans"/>
              </a:rPr>
              <a:t>Begin testing the application.</a:t>
            </a:r>
          </a:p>
          <a:p>
            <a:pPr algn="ctr">
              <a:lnSpc>
                <a:spcPts val="2659"/>
              </a:lnSpc>
              <a:spcBef>
                <a:spcPct val="0"/>
              </a:spcBef>
            </a:pPr>
            <a:r>
              <a:rPr lang="en-US" sz="1899">
                <a:solidFill>
                  <a:srgbClr val="FFFFFF"/>
                </a:solidFill>
                <a:latin typeface="Canva Sans"/>
              </a:rPr>
              <a:t>Week 1:</a:t>
            </a:r>
          </a:p>
          <a:p>
            <a:pPr algn="ctr">
              <a:lnSpc>
                <a:spcPts val="2659"/>
              </a:lnSpc>
              <a:spcBef>
                <a:spcPct val="0"/>
              </a:spcBef>
            </a:pPr>
          </a:p>
          <a:p>
            <a:pPr algn="ctr">
              <a:lnSpc>
                <a:spcPts val="265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624471" y="475339"/>
            <a:ext cx="13228737" cy="96577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Day 1: Jira Setup</a:t>
            </a:r>
          </a:p>
          <a:p>
            <a:pPr algn="ctr">
              <a:lnSpc>
                <a:spcPts val="2659"/>
              </a:lnSpc>
              <a:spcBef>
                <a:spcPct val="0"/>
              </a:spcBef>
            </a:pPr>
          </a:p>
          <a:p>
            <a:pPr algn="ctr">
              <a:lnSpc>
                <a:spcPts val="2659"/>
              </a:lnSpc>
              <a:spcBef>
                <a:spcPct val="0"/>
              </a:spcBef>
            </a:pPr>
            <a:r>
              <a:rPr lang="en-US" sz="1899">
                <a:solidFill>
                  <a:srgbClr val="FFFFFF"/>
                </a:solidFill>
                <a:latin typeface="Canva Sans"/>
              </a:rPr>
              <a:t>Create the project on Jira.</a:t>
            </a:r>
          </a:p>
          <a:p>
            <a:pPr algn="ctr">
              <a:lnSpc>
                <a:spcPts val="2659"/>
              </a:lnSpc>
              <a:spcBef>
                <a:spcPct val="0"/>
              </a:spcBef>
            </a:pPr>
            <a:r>
              <a:rPr lang="en-US" sz="1899">
                <a:solidFill>
                  <a:srgbClr val="FFFFFF"/>
                </a:solidFill>
                <a:latin typeface="Canva Sans"/>
              </a:rPr>
              <a:t>Define Epics and user stories based on initial requirements.</a:t>
            </a:r>
          </a:p>
          <a:p>
            <a:pPr algn="ctr">
              <a:lnSpc>
                <a:spcPts val="2659"/>
              </a:lnSpc>
              <a:spcBef>
                <a:spcPct val="0"/>
              </a:spcBef>
            </a:pPr>
            <a:r>
              <a:rPr lang="en-US" sz="1899">
                <a:solidFill>
                  <a:srgbClr val="FFFFFF"/>
                </a:solidFill>
                <a:latin typeface="Canva Sans"/>
              </a:rPr>
              <a:t>Assign tasks to team members and set priorities.</a:t>
            </a:r>
          </a:p>
          <a:p>
            <a:pPr algn="ctr">
              <a:lnSpc>
                <a:spcPts val="2659"/>
              </a:lnSpc>
              <a:spcBef>
                <a:spcPct val="0"/>
              </a:spcBef>
            </a:pPr>
            <a:r>
              <a:rPr lang="en-US" sz="1899">
                <a:solidFill>
                  <a:srgbClr val="FFFFFF"/>
                </a:solidFill>
                <a:latin typeface="Canva Sans"/>
              </a:rPr>
              <a:t>Quote: "The key to success is to start before you're ready." - Marie Forleo</a:t>
            </a:r>
          </a:p>
          <a:p>
            <a:pPr algn="ctr">
              <a:lnSpc>
                <a:spcPts val="2659"/>
              </a:lnSpc>
              <a:spcBef>
                <a:spcPct val="0"/>
              </a:spcBef>
            </a:pPr>
          </a:p>
          <a:p>
            <a:pPr algn="ctr">
              <a:lnSpc>
                <a:spcPts val="2659"/>
              </a:lnSpc>
              <a:spcBef>
                <a:spcPct val="0"/>
              </a:spcBef>
            </a:pPr>
            <a:r>
              <a:rPr lang="en-US" sz="1899">
                <a:solidFill>
                  <a:srgbClr val="FFFFFF"/>
                </a:solidFill>
                <a:latin typeface="Canva Sans"/>
              </a:rPr>
              <a:t>Day 2-3: Requirement Fixing</a:t>
            </a:r>
          </a:p>
          <a:p>
            <a:pPr algn="ctr">
              <a:lnSpc>
                <a:spcPts val="2659"/>
              </a:lnSpc>
              <a:spcBef>
                <a:spcPct val="0"/>
              </a:spcBef>
            </a:pPr>
          </a:p>
          <a:p>
            <a:pPr algn="ctr">
              <a:lnSpc>
                <a:spcPts val="2659"/>
              </a:lnSpc>
              <a:spcBef>
                <a:spcPct val="0"/>
              </a:spcBef>
            </a:pPr>
            <a:r>
              <a:rPr lang="en-US" sz="1899">
                <a:solidFill>
                  <a:srgbClr val="FFFFFF"/>
                </a:solidFill>
                <a:latin typeface="Canva Sans"/>
              </a:rPr>
              <a:t>Review existing requirements.</a:t>
            </a:r>
          </a:p>
          <a:p>
            <a:pPr algn="ctr">
              <a:lnSpc>
                <a:spcPts val="2659"/>
              </a:lnSpc>
              <a:spcBef>
                <a:spcPct val="0"/>
              </a:spcBef>
            </a:pPr>
            <a:r>
              <a:rPr lang="en-US" sz="1899">
                <a:solidFill>
                  <a:srgbClr val="FFFFFF"/>
                </a:solidFill>
                <a:latin typeface="Canva Sans"/>
              </a:rPr>
              <a:t>Identify gaps and ambiguities.</a:t>
            </a:r>
          </a:p>
          <a:p>
            <a:pPr algn="ctr">
              <a:lnSpc>
                <a:spcPts val="2659"/>
              </a:lnSpc>
              <a:spcBef>
                <a:spcPct val="0"/>
              </a:spcBef>
            </a:pPr>
            <a:r>
              <a:rPr lang="en-US" sz="1899">
                <a:solidFill>
                  <a:srgbClr val="FFFFFF"/>
                </a:solidFill>
                <a:latin typeface="Canva Sans"/>
              </a:rPr>
              <a:t>Collaborate with stakeholders to clarify and update requirements.</a:t>
            </a:r>
          </a:p>
          <a:p>
            <a:pPr algn="ctr">
              <a:lnSpc>
                <a:spcPts val="2659"/>
              </a:lnSpc>
              <a:spcBef>
                <a:spcPct val="0"/>
              </a:spcBef>
            </a:pPr>
            <a:r>
              <a:rPr lang="en-US" sz="1899">
                <a:solidFill>
                  <a:srgbClr val="FFFFFF"/>
                </a:solidFill>
                <a:latin typeface="Canva Sans"/>
              </a:rPr>
              <a:t>Quote: "The beginning is the most important part of the work." - Plato</a:t>
            </a:r>
          </a:p>
          <a:p>
            <a:pPr algn="ctr">
              <a:lnSpc>
                <a:spcPts val="2659"/>
              </a:lnSpc>
              <a:spcBef>
                <a:spcPct val="0"/>
              </a:spcBef>
            </a:pPr>
          </a:p>
          <a:p>
            <a:pPr algn="ctr">
              <a:lnSpc>
                <a:spcPts val="2659"/>
              </a:lnSpc>
              <a:spcBef>
                <a:spcPct val="0"/>
              </a:spcBef>
            </a:pPr>
            <a:r>
              <a:rPr lang="en-US" sz="1899">
                <a:solidFill>
                  <a:srgbClr val="FFFFFF"/>
                </a:solidFill>
                <a:latin typeface="Canva Sans"/>
              </a:rPr>
              <a:t>Day 4-5: Figma Design</a:t>
            </a:r>
          </a:p>
          <a:p>
            <a:pPr algn="ctr">
              <a:lnSpc>
                <a:spcPts val="2659"/>
              </a:lnSpc>
              <a:spcBef>
                <a:spcPct val="0"/>
              </a:spcBef>
            </a:pPr>
          </a:p>
          <a:p>
            <a:pPr algn="ctr">
              <a:lnSpc>
                <a:spcPts val="2659"/>
              </a:lnSpc>
              <a:spcBef>
                <a:spcPct val="0"/>
              </a:spcBef>
            </a:pPr>
            <a:r>
              <a:rPr lang="en-US" sz="1899">
                <a:solidFill>
                  <a:srgbClr val="FFFFFF"/>
                </a:solidFill>
                <a:latin typeface="Canva Sans"/>
              </a:rPr>
              <a:t>Create mockups and wireframes of the application screens on Figma.</a:t>
            </a:r>
          </a:p>
          <a:p>
            <a:pPr algn="ctr">
              <a:lnSpc>
                <a:spcPts val="2659"/>
              </a:lnSpc>
              <a:spcBef>
                <a:spcPct val="0"/>
              </a:spcBef>
            </a:pPr>
            <a:r>
              <a:rPr lang="en-US" sz="1899">
                <a:solidFill>
                  <a:srgbClr val="FFFFFF"/>
                </a:solidFill>
                <a:latin typeface="Canva Sans"/>
              </a:rPr>
              <a:t>Iterate based on feedback from stakeholders and team members.</a:t>
            </a:r>
          </a:p>
          <a:p>
            <a:pPr algn="ctr">
              <a:lnSpc>
                <a:spcPts val="2659"/>
              </a:lnSpc>
              <a:spcBef>
                <a:spcPct val="0"/>
              </a:spcBef>
            </a:pPr>
            <a:r>
              <a:rPr lang="en-US" sz="1899">
                <a:solidFill>
                  <a:srgbClr val="FFFFFF"/>
                </a:solidFill>
                <a:latin typeface="Canva Sans"/>
              </a:rPr>
              <a:t>Finalize the design for implementation.</a:t>
            </a:r>
          </a:p>
          <a:p>
            <a:pPr algn="ctr">
              <a:lnSpc>
                <a:spcPts val="2659"/>
              </a:lnSpc>
              <a:spcBef>
                <a:spcPct val="0"/>
              </a:spcBef>
            </a:pPr>
            <a:r>
              <a:rPr lang="en-US" sz="1899">
                <a:solidFill>
                  <a:srgbClr val="FFFFFF"/>
                </a:solidFill>
                <a:latin typeface="Canva Sans"/>
              </a:rPr>
              <a:t>Quote: "Design is not just what it looks like and feels like. Design is how it works." - Steve Jobs</a:t>
            </a:r>
          </a:p>
          <a:p>
            <a:pPr algn="ctr">
              <a:lnSpc>
                <a:spcPts val="2659"/>
              </a:lnSpc>
              <a:spcBef>
                <a:spcPct val="0"/>
              </a:spcBef>
            </a:pPr>
          </a:p>
          <a:p>
            <a:pPr algn="ctr">
              <a:lnSpc>
                <a:spcPts val="2659"/>
              </a:lnSpc>
              <a:spcBef>
                <a:spcPct val="0"/>
              </a:spcBef>
            </a:pPr>
            <a:r>
              <a:rPr lang="en-US" sz="1899">
                <a:solidFill>
                  <a:srgbClr val="FFFFFF"/>
                </a:solidFill>
                <a:latin typeface="Canva Sans"/>
              </a:rPr>
              <a:t>Day 6-7: Architecture Update</a:t>
            </a:r>
          </a:p>
          <a:p>
            <a:pPr algn="ctr">
              <a:lnSpc>
                <a:spcPts val="2659"/>
              </a:lnSpc>
              <a:spcBef>
                <a:spcPct val="0"/>
              </a:spcBef>
            </a:pPr>
          </a:p>
          <a:p>
            <a:pPr algn="ctr">
              <a:lnSpc>
                <a:spcPts val="2659"/>
              </a:lnSpc>
              <a:spcBef>
                <a:spcPct val="0"/>
              </a:spcBef>
            </a:pPr>
            <a:r>
              <a:rPr lang="en-US" sz="1899">
                <a:solidFill>
                  <a:srgbClr val="FFFFFF"/>
                </a:solidFill>
                <a:latin typeface="Canva Sans"/>
              </a:rPr>
              <a:t>Evaluate current architecture.</a:t>
            </a:r>
          </a:p>
          <a:p>
            <a:pPr algn="ctr">
              <a:lnSpc>
                <a:spcPts val="2659"/>
              </a:lnSpc>
              <a:spcBef>
                <a:spcPct val="0"/>
              </a:spcBef>
            </a:pPr>
            <a:r>
              <a:rPr lang="en-US" sz="1899">
                <a:solidFill>
                  <a:srgbClr val="FFFFFF"/>
                </a:solidFill>
                <a:latin typeface="Canva Sans"/>
              </a:rPr>
              <a:t>Determine necessary changes based on updated requirements.</a:t>
            </a:r>
          </a:p>
          <a:p>
            <a:pPr algn="ctr">
              <a:lnSpc>
                <a:spcPts val="2659"/>
              </a:lnSpc>
              <a:spcBef>
                <a:spcPct val="0"/>
              </a:spcBef>
            </a:pPr>
            <a:r>
              <a:rPr lang="en-US" sz="1899">
                <a:solidFill>
                  <a:srgbClr val="FFFFFF"/>
                </a:solidFill>
                <a:latin typeface="Canva Sans"/>
              </a:rPr>
              <a:t>Update architecture documentation.</a:t>
            </a:r>
          </a:p>
          <a:p>
            <a:pPr algn="ctr">
              <a:lnSpc>
                <a:spcPts val="2659"/>
              </a:lnSpc>
              <a:spcBef>
                <a:spcPct val="0"/>
              </a:spcBef>
            </a:pPr>
            <a:r>
              <a:rPr lang="en-US" sz="1899">
                <a:solidFill>
                  <a:srgbClr val="FFFFFF"/>
                </a:solidFill>
                <a:latin typeface="Canva Sans"/>
              </a:rPr>
              <a:t>Quote: "Architecture is the learned game, correct and magnificent, of forms assembled in the light." - Le Corbusier</a:t>
            </a:r>
          </a:p>
          <a:p>
            <a:pPr algn="ctr">
              <a:lnSpc>
                <a:spcPts val="2659"/>
              </a:lnSpc>
              <a:spcBef>
                <a:spcPct val="0"/>
              </a:spcBef>
            </a:pPr>
          </a:p>
          <a:p>
            <a:pPr algn="ctr">
              <a:lnSpc>
                <a:spcPts val="265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40599" y="990600"/>
            <a:ext cx="10796885" cy="86575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Week 2:</a:t>
            </a:r>
          </a:p>
          <a:p>
            <a:pPr algn="ctr">
              <a:lnSpc>
                <a:spcPts val="2659"/>
              </a:lnSpc>
              <a:spcBef>
                <a:spcPct val="0"/>
              </a:spcBef>
            </a:pPr>
          </a:p>
          <a:p>
            <a:pPr algn="ctr">
              <a:lnSpc>
                <a:spcPts val="2659"/>
              </a:lnSpc>
              <a:spcBef>
                <a:spcPct val="0"/>
              </a:spcBef>
            </a:pPr>
            <a:r>
              <a:rPr lang="en-US" sz="1899">
                <a:solidFill>
                  <a:srgbClr val="FFFFFF"/>
                </a:solidFill>
                <a:latin typeface="Canva Sans"/>
              </a:rPr>
              <a:t>Day 8-9: Sequence Diagram Creation and Technology Stack Analysis</a:t>
            </a:r>
          </a:p>
          <a:p>
            <a:pPr algn="ctr">
              <a:lnSpc>
                <a:spcPts val="2659"/>
              </a:lnSpc>
              <a:spcBef>
                <a:spcPct val="0"/>
              </a:spcBef>
            </a:pPr>
          </a:p>
          <a:p>
            <a:pPr algn="ctr">
              <a:lnSpc>
                <a:spcPts val="2659"/>
              </a:lnSpc>
              <a:spcBef>
                <a:spcPct val="0"/>
              </a:spcBef>
            </a:pPr>
            <a:r>
              <a:rPr lang="en-US" sz="1899">
                <a:solidFill>
                  <a:srgbClr val="FFFFFF"/>
                </a:solidFill>
                <a:latin typeface="Canva Sans"/>
              </a:rPr>
              <a:t>Map out the sequence of actions in the app.</a:t>
            </a:r>
          </a:p>
          <a:p>
            <a:pPr algn="ctr">
              <a:lnSpc>
                <a:spcPts val="2659"/>
              </a:lnSpc>
              <a:spcBef>
                <a:spcPct val="0"/>
              </a:spcBef>
            </a:pPr>
            <a:r>
              <a:rPr lang="en-US" sz="1899">
                <a:solidFill>
                  <a:srgbClr val="FFFFFF"/>
                </a:solidFill>
                <a:latin typeface="Canva Sans"/>
              </a:rPr>
              <a:t>Visualize user interactions with the system.</a:t>
            </a:r>
          </a:p>
          <a:p>
            <a:pPr algn="ctr">
              <a:lnSpc>
                <a:spcPts val="2659"/>
              </a:lnSpc>
              <a:spcBef>
                <a:spcPct val="0"/>
              </a:spcBef>
            </a:pPr>
            <a:r>
              <a:rPr lang="en-US" sz="1899">
                <a:solidFill>
                  <a:srgbClr val="FFFFFF"/>
                </a:solidFill>
                <a:latin typeface="Canva Sans"/>
              </a:rPr>
              <a:t>Analyze the technology stack used in the original SU app.</a:t>
            </a:r>
          </a:p>
          <a:p>
            <a:pPr algn="ctr">
              <a:lnSpc>
                <a:spcPts val="2659"/>
              </a:lnSpc>
              <a:spcBef>
                <a:spcPct val="0"/>
              </a:spcBef>
            </a:pPr>
            <a:r>
              <a:rPr lang="en-US" sz="1899">
                <a:solidFill>
                  <a:srgbClr val="FFFFFF"/>
                </a:solidFill>
                <a:latin typeface="Canva Sans"/>
              </a:rPr>
              <a:t>Quote: "A picture is worth a thousand words." - Fred R. Barnard</a:t>
            </a:r>
          </a:p>
          <a:p>
            <a:pPr algn="ctr">
              <a:lnSpc>
                <a:spcPts val="2659"/>
              </a:lnSpc>
              <a:spcBef>
                <a:spcPct val="0"/>
              </a:spcBef>
            </a:pPr>
          </a:p>
          <a:p>
            <a:pPr algn="ctr">
              <a:lnSpc>
                <a:spcPts val="2659"/>
              </a:lnSpc>
              <a:spcBef>
                <a:spcPct val="0"/>
              </a:spcBef>
            </a:pPr>
            <a:r>
              <a:rPr lang="en-US" sz="1899">
                <a:solidFill>
                  <a:srgbClr val="FFFFFF"/>
                </a:solidFill>
                <a:latin typeface="Canva Sans"/>
              </a:rPr>
              <a:t>Day 10-11: React Native Learning</a:t>
            </a:r>
          </a:p>
          <a:p>
            <a:pPr algn="ctr">
              <a:lnSpc>
                <a:spcPts val="2659"/>
              </a:lnSpc>
              <a:spcBef>
                <a:spcPct val="0"/>
              </a:spcBef>
            </a:pPr>
          </a:p>
          <a:p>
            <a:pPr algn="ctr">
              <a:lnSpc>
                <a:spcPts val="2659"/>
              </a:lnSpc>
              <a:spcBef>
                <a:spcPct val="0"/>
              </a:spcBef>
            </a:pPr>
            <a:r>
              <a:rPr lang="en-US" sz="1899">
                <a:solidFill>
                  <a:srgbClr val="FFFFFF"/>
                </a:solidFill>
                <a:latin typeface="Canva Sans"/>
              </a:rPr>
              <a:t>Begin learning React Native through tutorials and documentation.</a:t>
            </a:r>
          </a:p>
          <a:p>
            <a:pPr algn="ctr">
              <a:lnSpc>
                <a:spcPts val="2659"/>
              </a:lnSpc>
              <a:spcBef>
                <a:spcPct val="0"/>
              </a:spcBef>
            </a:pPr>
            <a:r>
              <a:rPr lang="en-US" sz="1899">
                <a:solidFill>
                  <a:srgbClr val="FFFFFF"/>
                </a:solidFill>
                <a:latin typeface="Canva Sans"/>
              </a:rPr>
              <a:t>Experiment with simple app components to understand its workflow and structure.</a:t>
            </a:r>
          </a:p>
          <a:p>
            <a:pPr algn="ctr">
              <a:lnSpc>
                <a:spcPts val="2659"/>
              </a:lnSpc>
              <a:spcBef>
                <a:spcPct val="0"/>
              </a:spcBef>
            </a:pPr>
            <a:r>
              <a:rPr lang="en-US" sz="1899">
                <a:solidFill>
                  <a:srgbClr val="FFFFFF"/>
                </a:solidFill>
                <a:latin typeface="Canva Sans"/>
              </a:rPr>
              <a:t>Quote: "The only source of knowledge is experience." - Albert Einstein</a:t>
            </a:r>
          </a:p>
          <a:p>
            <a:pPr algn="ctr">
              <a:lnSpc>
                <a:spcPts val="2659"/>
              </a:lnSpc>
              <a:spcBef>
                <a:spcPct val="0"/>
              </a:spcBef>
            </a:pPr>
          </a:p>
          <a:p>
            <a:pPr algn="ctr">
              <a:lnSpc>
                <a:spcPts val="2659"/>
              </a:lnSpc>
              <a:spcBef>
                <a:spcPct val="0"/>
              </a:spcBef>
            </a:pPr>
            <a:r>
              <a:rPr lang="en-US" sz="1899">
                <a:solidFill>
                  <a:srgbClr val="FFFFFF"/>
                </a:solidFill>
                <a:latin typeface="Canva Sans"/>
              </a:rPr>
              <a:t>Day 12-13: UI Development</a:t>
            </a:r>
          </a:p>
          <a:p>
            <a:pPr algn="ctr">
              <a:lnSpc>
                <a:spcPts val="2659"/>
              </a:lnSpc>
              <a:spcBef>
                <a:spcPct val="0"/>
              </a:spcBef>
            </a:pPr>
          </a:p>
          <a:p>
            <a:pPr algn="ctr">
              <a:lnSpc>
                <a:spcPts val="2659"/>
              </a:lnSpc>
              <a:spcBef>
                <a:spcPct val="0"/>
              </a:spcBef>
            </a:pPr>
            <a:r>
              <a:rPr lang="en-US" sz="1899">
                <a:solidFill>
                  <a:srgbClr val="FFFFFF"/>
                </a:solidFill>
                <a:latin typeface="Canva Sans"/>
              </a:rPr>
              <a:t>Translate updated requirements and sequence diagrams into UI components.</a:t>
            </a:r>
          </a:p>
          <a:p>
            <a:pPr algn="ctr">
              <a:lnSpc>
                <a:spcPts val="2659"/>
              </a:lnSpc>
              <a:spcBef>
                <a:spcPct val="0"/>
              </a:spcBef>
            </a:pPr>
            <a:r>
              <a:rPr lang="en-US" sz="1899">
                <a:solidFill>
                  <a:srgbClr val="FFFFFF"/>
                </a:solidFill>
                <a:latin typeface="Canva Sans"/>
              </a:rPr>
              <a:t>Focus on usability and aesthetics.</a:t>
            </a:r>
          </a:p>
          <a:p>
            <a:pPr algn="ctr">
              <a:lnSpc>
                <a:spcPts val="2659"/>
              </a:lnSpc>
              <a:spcBef>
                <a:spcPct val="0"/>
              </a:spcBef>
            </a:pPr>
            <a:r>
              <a:rPr lang="en-US" sz="1899">
                <a:solidFill>
                  <a:srgbClr val="FFFFFF"/>
                </a:solidFill>
                <a:latin typeface="Canva Sans"/>
              </a:rPr>
              <a:t>Ensure responsiveness for different devices.</a:t>
            </a:r>
          </a:p>
          <a:p>
            <a:pPr algn="ctr">
              <a:lnSpc>
                <a:spcPts val="2659"/>
              </a:lnSpc>
              <a:spcBef>
                <a:spcPct val="0"/>
              </a:spcBef>
            </a:pPr>
            <a:r>
              <a:rPr lang="en-US" sz="1899">
                <a:solidFill>
                  <a:srgbClr val="FFFFFF"/>
                </a:solidFill>
                <a:latin typeface="Canva Sans"/>
              </a:rPr>
              <a:t>Quote: "Design is not just what it looks like and feels like. Design is how it works." - Steve Jobs</a:t>
            </a:r>
          </a:p>
          <a:p>
            <a:pPr algn="ctr">
              <a:lnSpc>
                <a:spcPts val="2659"/>
              </a:lnSpc>
              <a:spcBef>
                <a:spcPct val="0"/>
              </a:spcBef>
            </a:pPr>
          </a:p>
          <a:p>
            <a:pPr algn="ctr">
              <a:lnSpc>
                <a:spcPts val="2659"/>
              </a:lnSpc>
              <a:spcBef>
                <a:spcPct val="0"/>
              </a:spcBef>
            </a:pPr>
            <a:r>
              <a:rPr lang="en-US" sz="1899">
                <a:solidFill>
                  <a:srgbClr val="FFFFFF"/>
                </a:solidFill>
                <a:latin typeface="Canva Sans"/>
              </a:rPr>
              <a:t>Day 14: Initial Testing</a:t>
            </a:r>
          </a:p>
          <a:p>
            <a:pPr algn="ctr">
              <a:lnSpc>
                <a:spcPts val="2659"/>
              </a:lnSpc>
              <a:spcBef>
                <a:spcPct val="0"/>
              </a:spcBef>
            </a:pPr>
          </a:p>
          <a:p>
            <a:pPr algn="ctr">
              <a:lnSpc>
                <a:spcPts val="2659"/>
              </a:lnSpc>
              <a:spcBef>
                <a:spcPct val="0"/>
              </a:spcBef>
            </a:pPr>
            <a:r>
              <a:rPr lang="en-US" sz="1899">
                <a:solidFill>
                  <a:srgbClr val="FFFFFF"/>
                </a:solidFill>
                <a:latin typeface="Canva Sans"/>
              </a:rPr>
              <a:t>Begin testing the application for basic functionality and UI/UX.</a:t>
            </a:r>
          </a:p>
          <a:p>
            <a:pPr algn="ctr">
              <a:lnSpc>
                <a:spcPts val="2659"/>
              </a:lnSpc>
              <a:spcBef>
                <a:spcPct val="0"/>
              </a:spcBef>
            </a:pPr>
            <a:r>
              <a:rPr lang="en-US" sz="1899">
                <a:solidFill>
                  <a:srgbClr val="FFFFFF"/>
                </a:solidFill>
                <a:latin typeface="Canva Sans"/>
              </a:rPr>
              <a:t>Identify and address any major issues or bugs.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0" y="871310"/>
            <a:ext cx="18225978" cy="8012620"/>
          </a:xfrm>
          <a:prstGeom prst="rect">
            <a:avLst/>
          </a:prstGeom>
        </p:spPr>
        <p:txBody>
          <a:bodyPr anchor="t" rtlCol="false" tIns="0" lIns="0" bIns="0" rIns="0">
            <a:spAutoFit/>
          </a:bodyPr>
          <a:lstStyle/>
          <a:p>
            <a:pPr algn="ctr">
              <a:lnSpc>
                <a:spcPts val="2372"/>
              </a:lnSpc>
              <a:spcBef>
                <a:spcPct val="0"/>
              </a:spcBef>
            </a:pPr>
            <a:r>
              <a:rPr lang="en-US" sz="1694">
                <a:solidFill>
                  <a:srgbClr val="FFFFFF"/>
                </a:solidFill>
                <a:latin typeface="Canva Sans"/>
              </a:rPr>
              <a:t>Sprint Testing Log: Week 2</a:t>
            </a:r>
          </a:p>
          <a:p>
            <a:pPr algn="ctr">
              <a:lnSpc>
                <a:spcPts val="2372"/>
              </a:lnSpc>
              <a:spcBef>
                <a:spcPct val="0"/>
              </a:spcBef>
            </a:pPr>
          </a:p>
          <a:p>
            <a:pPr algn="ctr">
              <a:lnSpc>
                <a:spcPts val="2372"/>
              </a:lnSpc>
              <a:spcBef>
                <a:spcPct val="0"/>
              </a:spcBef>
            </a:pPr>
          </a:p>
          <a:p>
            <a:pPr algn="ctr">
              <a:lnSpc>
                <a:spcPts val="2372"/>
              </a:lnSpc>
              <a:spcBef>
                <a:spcPct val="0"/>
              </a:spcBef>
            </a:pPr>
            <a:r>
              <a:rPr lang="en-US" sz="1694">
                <a:solidFill>
                  <a:srgbClr val="FFFFFF"/>
                </a:solidFill>
                <a:latin typeface="Canva Sans"/>
              </a:rPr>
              <a:t>Objective: To conduct comprehensive UI testing for the "Su to Go" app, focusing on cross-device compatibility and A/B testing.</a:t>
            </a:r>
          </a:p>
          <a:p>
            <a:pPr algn="ctr">
              <a:lnSpc>
                <a:spcPts val="2372"/>
              </a:lnSpc>
              <a:spcBef>
                <a:spcPct val="0"/>
              </a:spcBef>
            </a:pPr>
          </a:p>
          <a:p>
            <a:pPr algn="ctr">
              <a:lnSpc>
                <a:spcPts val="2372"/>
              </a:lnSpc>
              <a:spcBef>
                <a:spcPct val="0"/>
              </a:spcBef>
            </a:pPr>
            <a:r>
              <a:rPr lang="en-US" sz="1694">
                <a:solidFill>
                  <a:srgbClr val="FFFFFF"/>
                </a:solidFill>
                <a:latin typeface="Canva Sans"/>
              </a:rPr>
              <a:t>Testing Approach:</a:t>
            </a:r>
          </a:p>
          <a:p>
            <a:pPr algn="ctr">
              <a:lnSpc>
                <a:spcPts val="2372"/>
              </a:lnSpc>
              <a:spcBef>
                <a:spcPct val="0"/>
              </a:spcBef>
            </a:pPr>
          </a:p>
          <a:p>
            <a:pPr algn="ctr">
              <a:lnSpc>
                <a:spcPts val="2372"/>
              </a:lnSpc>
              <a:spcBef>
                <a:spcPct val="0"/>
              </a:spcBef>
            </a:pPr>
            <a:r>
              <a:rPr lang="en-US" sz="1694">
                <a:solidFill>
                  <a:srgbClr val="FFFFFF"/>
                </a:solidFill>
                <a:latin typeface="Canva Sans"/>
              </a:rPr>
              <a:t>Leveraging the robustness of the existing SU server, our primary focus for this sprint has been on refining the UI to ensure an exceptional user experience.</a:t>
            </a:r>
          </a:p>
          <a:p>
            <a:pPr algn="ctr">
              <a:lnSpc>
                <a:spcPts val="2372"/>
              </a:lnSpc>
              <a:spcBef>
                <a:spcPct val="0"/>
              </a:spcBef>
            </a:pPr>
            <a:r>
              <a:rPr lang="en-US" sz="1694">
                <a:solidFill>
                  <a:srgbClr val="FFFFFF"/>
                </a:solidFill>
                <a:latin typeface="Canva Sans"/>
              </a:rPr>
              <a:t>We have implemented cross-device testing to ensure the UI functions seamlessly across different platforms and screen sizes.</a:t>
            </a:r>
          </a:p>
          <a:p>
            <a:pPr algn="ctr">
              <a:lnSpc>
                <a:spcPts val="2372"/>
              </a:lnSpc>
              <a:spcBef>
                <a:spcPct val="0"/>
              </a:spcBef>
            </a:pPr>
            <a:r>
              <a:rPr lang="en-US" sz="1694">
                <a:solidFill>
                  <a:srgbClr val="FFFFFF"/>
                </a:solidFill>
                <a:latin typeface="Canva Sans"/>
              </a:rPr>
              <a:t>Additionally, we have initiated A/B testing to evaluate various UI design iterations and determine the most effective approach.</a:t>
            </a:r>
          </a:p>
          <a:p>
            <a:pPr algn="ctr">
              <a:lnSpc>
                <a:spcPts val="2372"/>
              </a:lnSpc>
              <a:spcBef>
                <a:spcPct val="0"/>
              </a:spcBef>
            </a:pPr>
            <a:r>
              <a:rPr lang="en-US" sz="1694">
                <a:solidFill>
                  <a:srgbClr val="FFFFFF"/>
                </a:solidFill>
                <a:latin typeface="Canva Sans"/>
              </a:rPr>
              <a:t>Test Execution:</a:t>
            </a:r>
          </a:p>
          <a:p>
            <a:pPr algn="ctr">
              <a:lnSpc>
                <a:spcPts val="2372"/>
              </a:lnSpc>
              <a:spcBef>
                <a:spcPct val="0"/>
              </a:spcBef>
            </a:pPr>
          </a:p>
          <a:p>
            <a:pPr algn="ctr">
              <a:lnSpc>
                <a:spcPts val="2372"/>
              </a:lnSpc>
              <a:spcBef>
                <a:spcPct val="0"/>
              </a:spcBef>
            </a:pPr>
            <a:r>
              <a:rPr lang="en-US" sz="1694">
                <a:solidFill>
                  <a:srgbClr val="FFFFFF"/>
                </a:solidFill>
                <a:latin typeface="Canva Sans"/>
              </a:rPr>
              <a:t>Cross-Device Testing:</a:t>
            </a:r>
          </a:p>
          <a:p>
            <a:pPr algn="ctr">
              <a:lnSpc>
                <a:spcPts val="2372"/>
              </a:lnSpc>
              <a:spcBef>
                <a:spcPct val="0"/>
              </a:spcBef>
            </a:pPr>
            <a:r>
              <a:rPr lang="en-US" sz="1694">
                <a:solidFill>
                  <a:srgbClr val="FFFFFF"/>
                </a:solidFill>
                <a:latin typeface="Canva Sans"/>
              </a:rPr>
              <a:t>iOS Testing: Developer A conducted thorough testing of the UI on iOS devices, ensuring consistency and functionality across different iPhone and iPad models.</a:t>
            </a:r>
          </a:p>
          <a:p>
            <a:pPr algn="ctr">
              <a:lnSpc>
                <a:spcPts val="2372"/>
              </a:lnSpc>
              <a:spcBef>
                <a:spcPct val="0"/>
              </a:spcBef>
            </a:pPr>
            <a:r>
              <a:rPr lang="en-US" sz="1694">
                <a:solidFill>
                  <a:srgbClr val="FFFFFF"/>
                </a:solidFill>
                <a:latin typeface="Canva Sans"/>
              </a:rPr>
              <a:t>Android Testing: Developer B performed rigorous testing of the UI on Android devices, ensuring compatibility with various screen resolutions and device configurations.</a:t>
            </a:r>
          </a:p>
          <a:p>
            <a:pPr algn="ctr">
              <a:lnSpc>
                <a:spcPts val="2372"/>
              </a:lnSpc>
              <a:spcBef>
                <a:spcPct val="0"/>
              </a:spcBef>
            </a:pPr>
            <a:r>
              <a:rPr lang="en-US" sz="1694">
                <a:solidFill>
                  <a:srgbClr val="FFFFFF"/>
                </a:solidFill>
                <a:latin typeface="Canva Sans"/>
              </a:rPr>
              <a:t>A/B Testing:</a:t>
            </a:r>
          </a:p>
          <a:p>
            <a:pPr algn="ctr">
              <a:lnSpc>
                <a:spcPts val="2372"/>
              </a:lnSpc>
              <a:spcBef>
                <a:spcPct val="0"/>
              </a:spcBef>
            </a:pPr>
            <a:r>
              <a:rPr lang="en-US" sz="1694">
                <a:solidFill>
                  <a:srgbClr val="FFFFFF"/>
                </a:solidFill>
                <a:latin typeface="Canva Sans"/>
              </a:rPr>
              <a:t>We created multiple versions of the UI with different design elements and layouts.</a:t>
            </a:r>
          </a:p>
          <a:p>
            <a:pPr algn="ctr">
              <a:lnSpc>
                <a:spcPts val="2372"/>
              </a:lnSpc>
              <a:spcBef>
                <a:spcPct val="0"/>
              </a:spcBef>
            </a:pPr>
            <a:r>
              <a:rPr lang="en-US" sz="1694">
                <a:solidFill>
                  <a:srgbClr val="FFFFFF"/>
                </a:solidFill>
                <a:latin typeface="Canva Sans"/>
              </a:rPr>
              <a:t>Team members tested these variations during the development process, providing valuable feedback on usability and intuitiveness.</a:t>
            </a:r>
          </a:p>
          <a:p>
            <a:pPr algn="ctr">
              <a:lnSpc>
                <a:spcPts val="2372"/>
              </a:lnSpc>
              <a:spcBef>
                <a:spcPct val="0"/>
              </a:spcBef>
            </a:pPr>
            <a:r>
              <a:rPr lang="en-US" sz="1694">
                <a:solidFill>
                  <a:srgbClr val="FFFFFF"/>
                </a:solidFill>
                <a:latin typeface="Canva Sans"/>
              </a:rPr>
              <a:t>Test Results:</a:t>
            </a:r>
          </a:p>
          <a:p>
            <a:pPr algn="ctr">
              <a:lnSpc>
                <a:spcPts val="2372"/>
              </a:lnSpc>
              <a:spcBef>
                <a:spcPct val="0"/>
              </a:spcBef>
            </a:pPr>
          </a:p>
          <a:p>
            <a:pPr algn="ctr">
              <a:lnSpc>
                <a:spcPts val="2372"/>
              </a:lnSpc>
              <a:spcBef>
                <a:spcPct val="0"/>
              </a:spcBef>
            </a:pPr>
            <a:r>
              <a:rPr lang="en-US" sz="1694">
                <a:solidFill>
                  <a:srgbClr val="FFFFFF"/>
                </a:solidFill>
                <a:latin typeface="Canva Sans"/>
              </a:rPr>
              <a:t>Cross-Device Testing: The UI performed well on both iOS and Android devices,but still needs work on the aesthetics and look of the application.</a:t>
            </a:r>
          </a:p>
          <a:p>
            <a:pPr algn="ctr">
              <a:lnSpc>
                <a:spcPts val="2372"/>
              </a:lnSpc>
              <a:spcBef>
                <a:spcPct val="0"/>
              </a:spcBef>
            </a:pPr>
            <a:r>
              <a:rPr lang="en-US" sz="1694">
                <a:solidFill>
                  <a:srgbClr val="FFFFFF"/>
                </a:solidFill>
                <a:latin typeface="Canva Sans"/>
              </a:rPr>
              <a:t>A/B Testing: Initial feedback from team members highlighted preferences for certain UI elements, however some elements were not functional and toggling between different pages presented some issues.</a:t>
            </a:r>
          </a:p>
          <a:p>
            <a:pPr algn="ctr">
              <a:lnSpc>
                <a:spcPts val="2372"/>
              </a:lnSpc>
              <a:spcBef>
                <a:spcPct val="0"/>
              </a:spcBef>
            </a:pPr>
          </a:p>
          <a:p>
            <a:pPr algn="ctr">
              <a:lnSpc>
                <a:spcPts val="2372"/>
              </a:lnSpc>
              <a:spcBef>
                <a:spcPct val="0"/>
              </a:spcBef>
            </a:pPr>
            <a:r>
              <a:rPr lang="en-US" sz="1694">
                <a:solidFill>
                  <a:srgbClr val="FFFFFF"/>
                </a:solidFill>
                <a:latin typeface="Canva Sans"/>
              </a:rPr>
              <a:t>What next ?</a:t>
            </a:r>
          </a:p>
          <a:p>
            <a:pPr algn="ctr">
              <a:lnSpc>
                <a:spcPts val="2372"/>
              </a:lnSpc>
              <a:spcBef>
                <a:spcPct val="0"/>
              </a:spcBef>
            </a:pPr>
            <a:r>
              <a:rPr lang="en-US" sz="1694">
                <a:solidFill>
                  <a:srgbClr val="FFFFFF"/>
                </a:solidFill>
                <a:latin typeface="Canva Sans"/>
              </a:rPr>
              <a:t>Implement minor UI adjustments based on feedback from cross-device testing to enhance usability across all platforms.</a:t>
            </a:r>
          </a:p>
          <a:p>
            <a:pPr algn="ctr">
              <a:lnSpc>
                <a:spcPts val="2372"/>
              </a:lnSpc>
              <a:spcBef>
                <a:spcPct val="0"/>
              </a:spcBef>
            </a:pPr>
            <a:r>
              <a:rPr lang="en-US" sz="1694">
                <a:solidFill>
                  <a:srgbClr val="FFFFFF"/>
                </a:solidFill>
                <a:latin typeface="Canva Sans"/>
              </a:rPr>
              <a:t>Finalize the UI design based on the preferred variations identified through A/B testing (making the add-to-cart easier without requiring a details page).</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74458" y="459237"/>
            <a:ext cx="17259300" cy="93243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Sprint Retrospective: Sprint 1</a:t>
            </a:r>
          </a:p>
          <a:p>
            <a:pPr algn="ctr">
              <a:lnSpc>
                <a:spcPts val="2659"/>
              </a:lnSpc>
              <a:spcBef>
                <a:spcPct val="0"/>
              </a:spcBef>
            </a:pPr>
          </a:p>
          <a:p>
            <a:pPr algn="ctr">
              <a:lnSpc>
                <a:spcPts val="2659"/>
              </a:lnSpc>
              <a:spcBef>
                <a:spcPct val="0"/>
              </a:spcBef>
            </a:pPr>
            <a:r>
              <a:rPr lang="en-US" sz="1899">
                <a:solidFill>
                  <a:srgbClr val="FFFFFF"/>
                </a:solidFill>
                <a:latin typeface="Canva Sans"/>
              </a:rPr>
              <a:t>What Went Well:</a:t>
            </a:r>
          </a:p>
          <a:p>
            <a:pPr algn="ctr">
              <a:lnSpc>
                <a:spcPts val="2659"/>
              </a:lnSpc>
              <a:spcBef>
                <a:spcPct val="0"/>
              </a:spcBef>
            </a:pPr>
          </a:p>
          <a:p>
            <a:pPr algn="ctr">
              <a:lnSpc>
                <a:spcPts val="2659"/>
              </a:lnSpc>
              <a:spcBef>
                <a:spcPct val="0"/>
              </a:spcBef>
            </a:pPr>
            <a:r>
              <a:rPr lang="en-US" sz="1899">
                <a:solidFill>
                  <a:srgbClr val="FFFFFF"/>
                </a:solidFill>
                <a:latin typeface="Canva Sans Bold"/>
              </a:rPr>
              <a:t>Figma Design: </a:t>
            </a:r>
          </a:p>
          <a:p>
            <a:pPr>
              <a:lnSpc>
                <a:spcPts val="2659"/>
              </a:lnSpc>
              <a:spcBef>
                <a:spcPct val="0"/>
              </a:spcBef>
            </a:pPr>
            <a:r>
              <a:rPr lang="en-US" sz="1899">
                <a:solidFill>
                  <a:srgbClr val="FFFFFF"/>
                </a:solidFill>
                <a:latin typeface="Canva Sans"/>
              </a:rPr>
              <a:t>The design phase on Figma proceeded smoothly. We successfully created mockups and wireframes for the application screens, incorporating feedback from stakeholders and team members.</a:t>
            </a:r>
          </a:p>
          <a:p>
            <a:pPr>
              <a:lnSpc>
                <a:spcPts val="2659"/>
              </a:lnSpc>
              <a:spcBef>
                <a:spcPct val="0"/>
              </a:spcBef>
            </a:pPr>
            <a:r>
              <a:rPr lang="en-US" sz="1899">
                <a:solidFill>
                  <a:srgbClr val="FFFFFF"/>
                </a:solidFill>
                <a:latin typeface="Canva Sans Bold"/>
              </a:rPr>
              <a:t>Architecture Alignment: </a:t>
            </a:r>
          </a:p>
          <a:p>
            <a:pPr>
              <a:lnSpc>
                <a:spcPts val="2659"/>
              </a:lnSpc>
              <a:spcBef>
                <a:spcPct val="0"/>
              </a:spcBef>
            </a:pPr>
            <a:r>
              <a:rPr lang="en-US" sz="1899">
                <a:solidFill>
                  <a:srgbClr val="FFFFFF"/>
                </a:solidFill>
                <a:latin typeface="Canva Sans"/>
              </a:rPr>
              <a:t>We believe that our architecture is now on par with that of the SU app we aim to integrate with. This alignment sets a strong foundation for future development and integration efforts.</a:t>
            </a:r>
          </a:p>
          <a:p>
            <a:pPr>
              <a:lnSpc>
                <a:spcPts val="2659"/>
              </a:lnSpc>
              <a:spcBef>
                <a:spcPct val="0"/>
              </a:spcBef>
            </a:pPr>
            <a:r>
              <a:rPr lang="en-US" sz="1899">
                <a:solidFill>
                  <a:srgbClr val="FFFFFF"/>
                </a:solidFill>
                <a:latin typeface="Canva Sans Bold"/>
              </a:rPr>
              <a:t>Requirements Fulfillment: </a:t>
            </a:r>
          </a:p>
          <a:p>
            <a:pPr>
              <a:lnSpc>
                <a:spcPts val="2659"/>
              </a:lnSpc>
              <a:spcBef>
                <a:spcPct val="0"/>
              </a:spcBef>
            </a:pPr>
            <a:r>
              <a:rPr lang="en-US" sz="1899">
                <a:solidFill>
                  <a:srgbClr val="FFFFFF"/>
                </a:solidFill>
                <a:latin typeface="Canva Sans"/>
              </a:rPr>
              <a:t>Overall, we managed to meet the targeted requirements set for this sprint. This ensures that we are progressing in the right direction towards our project goals.</a:t>
            </a:r>
          </a:p>
          <a:p>
            <a:pPr algn="ctr">
              <a:lnSpc>
                <a:spcPts val="2659"/>
              </a:lnSpc>
              <a:spcBef>
                <a:spcPct val="0"/>
              </a:spcBef>
            </a:pPr>
            <a:r>
              <a:rPr lang="en-US" sz="1899">
                <a:solidFill>
                  <a:srgbClr val="FFFFFF"/>
                </a:solidFill>
                <a:latin typeface="Canva Sans Bold"/>
              </a:rPr>
              <a:t>What Could Have Gone Better:</a:t>
            </a:r>
          </a:p>
          <a:p>
            <a:pPr algn="ctr">
              <a:lnSpc>
                <a:spcPts val="2659"/>
              </a:lnSpc>
              <a:spcBef>
                <a:spcPct val="0"/>
              </a:spcBef>
            </a:pPr>
            <a:r>
              <a:rPr lang="en-US" sz="1899">
                <a:solidFill>
                  <a:srgbClr val="FFFFFF"/>
                </a:solidFill>
                <a:latin typeface="Canva Sans Bold"/>
              </a:rPr>
              <a:t>UI Development Challenges: </a:t>
            </a:r>
          </a:p>
          <a:p>
            <a:pPr algn="ctr">
              <a:lnSpc>
                <a:spcPts val="2659"/>
              </a:lnSpc>
              <a:spcBef>
                <a:spcPct val="0"/>
              </a:spcBef>
            </a:pPr>
            <a:r>
              <a:rPr lang="en-US" sz="1899">
                <a:solidFill>
                  <a:srgbClr val="FFFFFF"/>
                </a:solidFill>
                <a:latin typeface="Canva Sans"/>
              </a:rPr>
              <a:t>The UI development took longer than anticipated, primarily due to the team's lack of experience. We encountered several errors and hurdles along the way, leading to delays in the implementation of UI components.</a:t>
            </a:r>
          </a:p>
          <a:p>
            <a:pPr algn="ctr">
              <a:lnSpc>
                <a:spcPts val="2659"/>
              </a:lnSpc>
              <a:spcBef>
                <a:spcPct val="0"/>
              </a:spcBef>
            </a:pPr>
            <a:r>
              <a:rPr lang="en-US" sz="1899">
                <a:solidFill>
                  <a:srgbClr val="FFFFFF"/>
                </a:solidFill>
                <a:latin typeface="Canva Sans"/>
              </a:rPr>
              <a:t>Testing Difficulties: Testing proved to be challenging since the application is still in its early stages. As a result, we had to rely on dummy data, which may not accurately represent real-world scenarios. This limitation hindered our ability to thoroughly assess the application's functionality and user experience.</a:t>
            </a:r>
          </a:p>
          <a:p>
            <a:pPr algn="ctr">
              <a:lnSpc>
                <a:spcPts val="2659"/>
              </a:lnSpc>
              <a:spcBef>
                <a:spcPct val="0"/>
              </a:spcBef>
            </a:pPr>
            <a:r>
              <a:rPr lang="en-US" sz="1899">
                <a:solidFill>
                  <a:srgbClr val="FFFFFF"/>
                </a:solidFill>
                <a:latin typeface="Canva Sans"/>
              </a:rPr>
              <a:t>Action Items for Improvement:</a:t>
            </a:r>
          </a:p>
          <a:p>
            <a:pPr algn="ctr">
              <a:lnSpc>
                <a:spcPts val="2659"/>
              </a:lnSpc>
              <a:spcBef>
                <a:spcPct val="0"/>
              </a:spcBef>
            </a:pPr>
          </a:p>
          <a:p>
            <a:pPr algn="ctr">
              <a:lnSpc>
                <a:spcPts val="2659"/>
              </a:lnSpc>
              <a:spcBef>
                <a:spcPct val="0"/>
              </a:spcBef>
            </a:pPr>
            <a:r>
              <a:rPr lang="en-US" sz="1899">
                <a:solidFill>
                  <a:srgbClr val="FFFFFF"/>
                </a:solidFill>
                <a:latin typeface="Canva Sans"/>
              </a:rPr>
              <a:t>UI Skill Enhancement: To address the challenges faced during UI development, team members will dedicate time to enhancing their UI development skills. This may involve additional training, workshops, or pairing sessions with more experienced colleagues.</a:t>
            </a:r>
          </a:p>
          <a:p>
            <a:pPr algn="ctr">
              <a:lnSpc>
                <a:spcPts val="2659"/>
              </a:lnSpc>
              <a:spcBef>
                <a:spcPct val="0"/>
              </a:spcBef>
            </a:pPr>
            <a:r>
              <a:rPr lang="en-US" sz="1899">
                <a:solidFill>
                  <a:srgbClr val="FFFFFF"/>
                </a:solidFill>
                <a:latin typeface="Canva Sans"/>
              </a:rPr>
              <a:t>Exploratory Testing Focus: Given the limitations of testing with dummy data, we will focus on conducting more exploratory testing in the upcoming sprint. This approach will allow us to uncover potential issues and gather valuable insights into the application's behavior.</a:t>
            </a:r>
          </a:p>
          <a:p>
            <a:pPr algn="ctr">
              <a:lnSpc>
                <a:spcPts val="2659"/>
              </a:lnSpc>
              <a:spcBef>
                <a:spcPct val="0"/>
              </a:spcBef>
            </a:pPr>
            <a:r>
              <a:rPr lang="en-US" sz="1899">
                <a:solidFill>
                  <a:srgbClr val="FFFFFF"/>
                </a:solidFill>
                <a:latin typeface="Canva Sans"/>
              </a:rPr>
              <a:t>Continuous Learning: We will encourage a culture of continuous learning within the team, where members are encouraged to share knowledge, learn from each other's experiences, and stay updated on best practices in app development and testing.</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08484" y="233810"/>
            <a:ext cx="16307465" cy="9657715"/>
          </a:xfrm>
          <a:prstGeom prst="rect">
            <a:avLst/>
          </a:prstGeom>
        </p:spPr>
        <p:txBody>
          <a:bodyPr anchor="t" rtlCol="false" tIns="0" lIns="0" bIns="0" rIns="0">
            <a:spAutoFit/>
          </a:bodyPr>
          <a:lstStyle/>
          <a:p>
            <a:pPr algn="ctr">
              <a:lnSpc>
                <a:spcPts val="2659"/>
              </a:lnSpc>
              <a:spcBef>
                <a:spcPct val="0"/>
              </a:spcBef>
            </a:pPr>
          </a:p>
          <a:p>
            <a:pPr algn="ctr">
              <a:lnSpc>
                <a:spcPts val="2659"/>
              </a:lnSpc>
              <a:spcBef>
                <a:spcPct val="0"/>
              </a:spcBef>
            </a:pPr>
            <a:r>
              <a:rPr lang="en-US" sz="1899">
                <a:solidFill>
                  <a:srgbClr val="FFFFFF"/>
                </a:solidFill>
                <a:latin typeface="Canva Sans"/>
              </a:rPr>
              <a:t>What Could Have Gone Better:</a:t>
            </a:r>
          </a:p>
          <a:p>
            <a:pPr algn="ctr">
              <a:lnSpc>
                <a:spcPts val="2659"/>
              </a:lnSpc>
              <a:spcBef>
                <a:spcPct val="0"/>
              </a:spcBef>
            </a:pPr>
          </a:p>
          <a:p>
            <a:pPr>
              <a:lnSpc>
                <a:spcPts val="2659"/>
              </a:lnSpc>
              <a:spcBef>
                <a:spcPct val="0"/>
              </a:spcBef>
            </a:pPr>
            <a:r>
              <a:rPr lang="en-US" sz="1899">
                <a:solidFill>
                  <a:srgbClr val="FFFFFF"/>
                </a:solidFill>
                <a:latin typeface="Canva Sans Bold"/>
              </a:rPr>
              <a:t>UI Development Challenges:</a:t>
            </a:r>
          </a:p>
          <a:p>
            <a:pPr>
              <a:lnSpc>
                <a:spcPts val="2659"/>
              </a:lnSpc>
              <a:spcBef>
                <a:spcPct val="0"/>
              </a:spcBef>
            </a:pPr>
            <a:r>
              <a:rPr lang="en-US" sz="1899">
                <a:solidFill>
                  <a:srgbClr val="FFFFFF"/>
                </a:solidFill>
                <a:latin typeface="Canva Sans"/>
              </a:rPr>
              <a:t>The UI development took longer than anticipated, primarily due to the team's lack of experience. We encountered several errors and hurdles along the way, leading to delays in the implementation of UI components.</a:t>
            </a:r>
          </a:p>
          <a:p>
            <a:pPr algn="l">
              <a:lnSpc>
                <a:spcPts val="2659"/>
              </a:lnSpc>
              <a:spcBef>
                <a:spcPct val="0"/>
              </a:spcBef>
            </a:pPr>
          </a:p>
          <a:p>
            <a:pPr>
              <a:lnSpc>
                <a:spcPts val="2659"/>
              </a:lnSpc>
            </a:pPr>
            <a:r>
              <a:rPr lang="en-US" sz="1899">
                <a:solidFill>
                  <a:srgbClr val="FFFFFF"/>
                </a:solidFill>
                <a:latin typeface="Canva Sans Bold"/>
              </a:rPr>
              <a:t>Testing Difficulties: </a:t>
            </a:r>
          </a:p>
          <a:p>
            <a:pPr>
              <a:lnSpc>
                <a:spcPts val="2659"/>
              </a:lnSpc>
            </a:pPr>
          </a:p>
          <a:p>
            <a:pPr>
              <a:lnSpc>
                <a:spcPts val="2659"/>
              </a:lnSpc>
              <a:spcBef>
                <a:spcPct val="0"/>
              </a:spcBef>
            </a:pPr>
            <a:r>
              <a:rPr lang="en-US" sz="1899">
                <a:solidFill>
                  <a:srgbClr val="FFFFFF"/>
                </a:solidFill>
                <a:latin typeface="Canva Sans"/>
              </a:rPr>
              <a:t>Testing proved to be challenging since the application is still in its early stages. As a result, we had to rely on dummy data, which may not accurately represent real-world scenarios. This limitation hindered our ability to thoroughly assess the application's functionality and user experience.</a:t>
            </a:r>
          </a:p>
          <a:p>
            <a:pPr algn="ctr">
              <a:lnSpc>
                <a:spcPts val="2659"/>
              </a:lnSpc>
              <a:spcBef>
                <a:spcPct val="0"/>
              </a:spcBef>
            </a:pPr>
          </a:p>
          <a:p>
            <a:pPr>
              <a:lnSpc>
                <a:spcPts val="2659"/>
              </a:lnSpc>
              <a:spcBef>
                <a:spcPct val="0"/>
              </a:spcBef>
            </a:pPr>
            <a:r>
              <a:rPr lang="en-US" sz="1899">
                <a:solidFill>
                  <a:srgbClr val="FFFFFF"/>
                </a:solidFill>
                <a:latin typeface="Canva Sans Bold"/>
              </a:rPr>
              <a:t>Action Items for Improvement:</a:t>
            </a:r>
          </a:p>
          <a:p>
            <a:pPr algn="ctr">
              <a:lnSpc>
                <a:spcPts val="2659"/>
              </a:lnSpc>
              <a:spcBef>
                <a:spcPct val="0"/>
              </a:spcBef>
            </a:pPr>
          </a:p>
          <a:p>
            <a:pPr>
              <a:lnSpc>
                <a:spcPts val="2659"/>
              </a:lnSpc>
              <a:spcBef>
                <a:spcPct val="0"/>
              </a:spcBef>
            </a:pPr>
            <a:r>
              <a:rPr lang="en-US" sz="1899">
                <a:solidFill>
                  <a:srgbClr val="FFFFFF"/>
                </a:solidFill>
                <a:latin typeface="Canva Sans Bold"/>
              </a:rPr>
              <a:t>UI Skill Enhancement: </a:t>
            </a:r>
          </a:p>
          <a:p>
            <a:pPr>
              <a:lnSpc>
                <a:spcPts val="2659"/>
              </a:lnSpc>
              <a:spcBef>
                <a:spcPct val="0"/>
              </a:spcBef>
            </a:pPr>
          </a:p>
          <a:p>
            <a:pPr>
              <a:lnSpc>
                <a:spcPts val="2659"/>
              </a:lnSpc>
              <a:spcBef>
                <a:spcPct val="0"/>
              </a:spcBef>
            </a:pPr>
            <a:r>
              <a:rPr lang="en-US" sz="1899">
                <a:solidFill>
                  <a:srgbClr val="FFFFFF"/>
                </a:solidFill>
                <a:latin typeface="Canva Sans"/>
              </a:rPr>
              <a:t>To address the challenges faced during UI development, team members will dedicate time to enhancing their UI development skills. This may involve additional training, workshops, or pairing sessions with more experienced colleagues.</a:t>
            </a:r>
          </a:p>
          <a:p>
            <a:pPr algn="ctr">
              <a:lnSpc>
                <a:spcPts val="2659"/>
              </a:lnSpc>
              <a:spcBef>
                <a:spcPct val="0"/>
              </a:spcBef>
            </a:pPr>
          </a:p>
          <a:p>
            <a:pPr>
              <a:lnSpc>
                <a:spcPts val="2659"/>
              </a:lnSpc>
              <a:spcBef>
                <a:spcPct val="0"/>
              </a:spcBef>
            </a:pPr>
            <a:r>
              <a:rPr lang="en-US" sz="1899">
                <a:solidFill>
                  <a:srgbClr val="FFFFFF"/>
                </a:solidFill>
                <a:latin typeface="Canva Sans Bold"/>
              </a:rPr>
              <a:t>Exploratory Testing Focus:</a:t>
            </a:r>
          </a:p>
          <a:p>
            <a:pPr>
              <a:lnSpc>
                <a:spcPts val="2659"/>
              </a:lnSpc>
              <a:spcBef>
                <a:spcPct val="0"/>
              </a:spcBef>
            </a:pPr>
          </a:p>
          <a:p>
            <a:pPr>
              <a:lnSpc>
                <a:spcPts val="2659"/>
              </a:lnSpc>
              <a:spcBef>
                <a:spcPct val="0"/>
              </a:spcBef>
            </a:pPr>
            <a:r>
              <a:rPr lang="en-US" sz="1899">
                <a:solidFill>
                  <a:srgbClr val="FFFFFF"/>
                </a:solidFill>
                <a:latin typeface="Canva Sans"/>
              </a:rPr>
              <a:t> Given the limitations of testing with dummy data, we will focus on conducting more exploratory testing in the upcoming sprint. This approach will allow us to uncover potential issues and gather valuable insights into the application's behavior.</a:t>
            </a:r>
          </a:p>
          <a:p>
            <a:pPr>
              <a:lnSpc>
                <a:spcPts val="2659"/>
              </a:lnSpc>
              <a:spcBef>
                <a:spcPct val="0"/>
              </a:spcBef>
            </a:pPr>
          </a:p>
          <a:p>
            <a:pPr algn="just">
              <a:lnSpc>
                <a:spcPts val="2659"/>
              </a:lnSpc>
              <a:spcBef>
                <a:spcPct val="0"/>
              </a:spcBef>
            </a:pPr>
            <a:r>
              <a:rPr lang="en-US" sz="1899">
                <a:solidFill>
                  <a:srgbClr val="FFFFFF"/>
                </a:solidFill>
                <a:latin typeface="Canva Sans Bold"/>
              </a:rPr>
              <a:t>Continuous Learning:</a:t>
            </a:r>
          </a:p>
          <a:p>
            <a:pPr algn="just">
              <a:lnSpc>
                <a:spcPts val="2659"/>
              </a:lnSpc>
              <a:spcBef>
                <a:spcPct val="0"/>
              </a:spcBef>
            </a:pPr>
          </a:p>
          <a:p>
            <a:pPr>
              <a:lnSpc>
                <a:spcPts val="2659"/>
              </a:lnSpc>
              <a:spcBef>
                <a:spcPct val="0"/>
              </a:spcBef>
            </a:pPr>
            <a:r>
              <a:rPr lang="en-US" sz="1899">
                <a:solidFill>
                  <a:srgbClr val="FFFFFF"/>
                </a:solidFill>
                <a:latin typeface="Canva Sans"/>
              </a:rPr>
              <a:t> We will encourage a culture of continuous learning within the team, where members are encouraged to share knowledge, learn from each other's experiences, and stay updated on best practices in app development and testing.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681365" y="2446095"/>
            <a:ext cx="9774322" cy="4129651"/>
          </a:xfrm>
          <a:custGeom>
            <a:avLst/>
            <a:gdLst/>
            <a:ahLst/>
            <a:cxnLst/>
            <a:rect r="r" b="b" t="t" l="l"/>
            <a:pathLst>
              <a:path h="4129651" w="9774322">
                <a:moveTo>
                  <a:pt x="0" y="0"/>
                </a:moveTo>
                <a:lnTo>
                  <a:pt x="9774322" y="0"/>
                </a:lnTo>
                <a:lnTo>
                  <a:pt x="9774322" y="4129651"/>
                </a:lnTo>
                <a:lnTo>
                  <a:pt x="0" y="412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a:hlinkClick action="ppaction://media"/>
          </p:cNvPr>
          <p:cNvPicPr>
            <a:picLocks noChangeAspect="true"/>
          </p:cNvPicPr>
          <p:nvPr>
            <a:videoFile r:link="rId5"/>
            <p:extLst>
              <p:ext uri="{DAA4B4D4-6D71-4841-9C94-3DE7FCFB9230}">
                <p14:media xmlns:p14="http://schemas.microsoft.com/office/powerpoint/2010/main" r:embed="rId6">
                  <p14:trim st="0.0000" end="333.3340"/>
                </p14:media>
              </p:ext>
            </p:extLst>
          </p:nvPr>
        </p:nvPicPr>
        <p:blipFill>
          <a:blip r:embed="rId4"/>
          <a:srcRect l="0" t="0" r="0" b="0"/>
          <a:stretch>
            <a:fillRect/>
          </a:stretch>
        </p:blipFill>
        <p:spPr>
          <a:xfrm flipH="false" flipV="false" rot="0">
            <a:off x="7092957" y="1028700"/>
            <a:ext cx="4102087" cy="8229600"/>
          </a:xfrm>
          <a:prstGeom prst="rect">
            <a:avLst/>
          </a:prstGeom>
        </p:spPr>
      </p:pic>
      <p:sp>
        <p:nvSpPr>
          <p:cNvPr name="Freeform 4" id="4"/>
          <p:cNvSpPr/>
          <p:nvPr/>
        </p:nvSpPr>
        <p:spPr>
          <a:xfrm flipH="false" flipV="false" rot="0">
            <a:off x="11195043" y="2446095"/>
            <a:ext cx="9774322" cy="4129651"/>
          </a:xfrm>
          <a:custGeom>
            <a:avLst/>
            <a:gdLst/>
            <a:ahLst/>
            <a:cxnLst/>
            <a:rect r="r" b="b" t="t" l="l"/>
            <a:pathLst>
              <a:path h="4129651" w="9774322">
                <a:moveTo>
                  <a:pt x="0" y="0"/>
                </a:moveTo>
                <a:lnTo>
                  <a:pt x="9774322" y="0"/>
                </a:lnTo>
                <a:lnTo>
                  <a:pt x="9774322" y="4129651"/>
                </a:lnTo>
                <a:lnTo>
                  <a:pt x="0" y="412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7"/>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7728" y="1323485"/>
            <a:ext cx="6924295" cy="7528538"/>
          </a:xfrm>
          <a:custGeom>
            <a:avLst/>
            <a:gdLst/>
            <a:ahLst/>
            <a:cxnLst/>
            <a:rect r="r" b="b" t="t" l="l"/>
            <a:pathLst>
              <a:path h="7528538" w="6924295">
                <a:moveTo>
                  <a:pt x="0" y="0"/>
                </a:moveTo>
                <a:lnTo>
                  <a:pt x="6924295" y="0"/>
                </a:lnTo>
                <a:lnTo>
                  <a:pt x="6924295" y="7528538"/>
                </a:lnTo>
                <a:lnTo>
                  <a:pt x="0" y="7528538"/>
                </a:lnTo>
                <a:lnTo>
                  <a:pt x="0" y="0"/>
                </a:lnTo>
                <a:close/>
              </a:path>
            </a:pathLst>
          </a:custGeom>
          <a:blipFill>
            <a:blip r:embed="rId2"/>
            <a:stretch>
              <a:fillRect l="0" t="0" r="0" b="0"/>
            </a:stretch>
          </a:blipFill>
        </p:spPr>
      </p:sp>
      <p:sp>
        <p:nvSpPr>
          <p:cNvPr name="Freeform 3" id="3"/>
          <p:cNvSpPr/>
          <p:nvPr/>
        </p:nvSpPr>
        <p:spPr>
          <a:xfrm flipH="false" flipV="false" rot="0">
            <a:off x="7264853" y="1434977"/>
            <a:ext cx="10633758" cy="7417046"/>
          </a:xfrm>
          <a:custGeom>
            <a:avLst/>
            <a:gdLst/>
            <a:ahLst/>
            <a:cxnLst/>
            <a:rect r="r" b="b" t="t" l="l"/>
            <a:pathLst>
              <a:path h="7417046" w="10633758">
                <a:moveTo>
                  <a:pt x="0" y="0"/>
                </a:moveTo>
                <a:lnTo>
                  <a:pt x="10633758" y="0"/>
                </a:lnTo>
                <a:lnTo>
                  <a:pt x="10633758" y="7417046"/>
                </a:lnTo>
                <a:lnTo>
                  <a:pt x="0" y="7417046"/>
                </a:lnTo>
                <a:lnTo>
                  <a:pt x="0" y="0"/>
                </a:lnTo>
                <a:close/>
              </a:path>
            </a:pathLst>
          </a:custGeom>
          <a:blipFill>
            <a:blip r:embed="rId3"/>
            <a:stretch>
              <a:fillRect l="0" t="0" r="0" b="0"/>
            </a:stretch>
          </a:blipFill>
        </p:spPr>
      </p:sp>
      <p:sp>
        <p:nvSpPr>
          <p:cNvPr name="Freeform 4" id="4"/>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01885" y="1692534"/>
            <a:ext cx="13084230" cy="6901931"/>
          </a:xfrm>
          <a:custGeom>
            <a:avLst/>
            <a:gdLst/>
            <a:ahLst/>
            <a:cxnLst/>
            <a:rect r="r" b="b" t="t" l="l"/>
            <a:pathLst>
              <a:path h="6901931" w="13084230">
                <a:moveTo>
                  <a:pt x="0" y="0"/>
                </a:moveTo>
                <a:lnTo>
                  <a:pt x="13084230" y="0"/>
                </a:lnTo>
                <a:lnTo>
                  <a:pt x="13084230" y="6901932"/>
                </a:lnTo>
                <a:lnTo>
                  <a:pt x="0" y="6901932"/>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01885" y="2665674"/>
            <a:ext cx="13084230" cy="4955652"/>
          </a:xfrm>
          <a:custGeom>
            <a:avLst/>
            <a:gdLst/>
            <a:ahLst/>
            <a:cxnLst/>
            <a:rect r="r" b="b" t="t" l="l"/>
            <a:pathLst>
              <a:path h="4955652" w="13084230">
                <a:moveTo>
                  <a:pt x="0" y="0"/>
                </a:moveTo>
                <a:lnTo>
                  <a:pt x="13084230" y="0"/>
                </a:lnTo>
                <a:lnTo>
                  <a:pt x="13084230" y="4955652"/>
                </a:lnTo>
                <a:lnTo>
                  <a:pt x="0" y="4955652"/>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01885" y="1721156"/>
            <a:ext cx="13084230" cy="6844688"/>
          </a:xfrm>
          <a:custGeom>
            <a:avLst/>
            <a:gdLst/>
            <a:ahLst/>
            <a:cxnLst/>
            <a:rect r="r" b="b" t="t" l="l"/>
            <a:pathLst>
              <a:path h="6844688" w="13084230">
                <a:moveTo>
                  <a:pt x="0" y="0"/>
                </a:moveTo>
                <a:lnTo>
                  <a:pt x="13084230" y="0"/>
                </a:lnTo>
                <a:lnTo>
                  <a:pt x="13084230" y="6844688"/>
                </a:lnTo>
                <a:lnTo>
                  <a:pt x="0" y="6844688"/>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73106" y="1028700"/>
            <a:ext cx="12341788" cy="8605952"/>
          </a:xfrm>
          <a:custGeom>
            <a:avLst/>
            <a:gdLst/>
            <a:ahLst/>
            <a:cxnLst/>
            <a:rect r="r" b="b" t="t" l="l"/>
            <a:pathLst>
              <a:path h="8605952" w="12341788">
                <a:moveTo>
                  <a:pt x="0" y="0"/>
                </a:moveTo>
                <a:lnTo>
                  <a:pt x="12341788" y="0"/>
                </a:lnTo>
                <a:lnTo>
                  <a:pt x="12341788" y="8605952"/>
                </a:lnTo>
                <a:lnTo>
                  <a:pt x="0" y="8605952"/>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4185" y="866450"/>
            <a:ext cx="8805871" cy="1116344"/>
            <a:chOff x="0" y="0"/>
            <a:chExt cx="2319242" cy="294017"/>
          </a:xfrm>
        </p:grpSpPr>
        <p:sp>
          <p:nvSpPr>
            <p:cNvPr name="Freeform 3" id="3"/>
            <p:cNvSpPr/>
            <p:nvPr/>
          </p:nvSpPr>
          <p:spPr>
            <a:xfrm flipH="false" flipV="false" rot="0">
              <a:off x="0" y="0"/>
              <a:ext cx="2319242" cy="294017"/>
            </a:xfrm>
            <a:custGeom>
              <a:avLst/>
              <a:gdLst/>
              <a:ahLst/>
              <a:cxnLst/>
              <a:rect r="r" b="b" t="t" l="l"/>
              <a:pathLst>
                <a:path h="294017" w="2319242">
                  <a:moveTo>
                    <a:pt x="25496" y="0"/>
                  </a:moveTo>
                  <a:lnTo>
                    <a:pt x="2293746" y="0"/>
                  </a:lnTo>
                  <a:cubicBezTo>
                    <a:pt x="2300508" y="0"/>
                    <a:pt x="2306993" y="2686"/>
                    <a:pt x="2311774" y="7468"/>
                  </a:cubicBezTo>
                  <a:cubicBezTo>
                    <a:pt x="2316555" y="12249"/>
                    <a:pt x="2319242" y="18734"/>
                    <a:pt x="2319242" y="25496"/>
                  </a:cubicBezTo>
                  <a:lnTo>
                    <a:pt x="2319242" y="268520"/>
                  </a:lnTo>
                  <a:cubicBezTo>
                    <a:pt x="2319242" y="282602"/>
                    <a:pt x="2307827" y="294017"/>
                    <a:pt x="2293746" y="294017"/>
                  </a:cubicBezTo>
                  <a:lnTo>
                    <a:pt x="25496" y="294017"/>
                  </a:lnTo>
                  <a:cubicBezTo>
                    <a:pt x="11415" y="294017"/>
                    <a:pt x="0" y="282602"/>
                    <a:pt x="0" y="268520"/>
                  </a:cubicBezTo>
                  <a:lnTo>
                    <a:pt x="0" y="25496"/>
                  </a:lnTo>
                  <a:cubicBezTo>
                    <a:pt x="0" y="11415"/>
                    <a:pt x="11415" y="0"/>
                    <a:pt x="25496" y="0"/>
                  </a:cubicBezTo>
                  <a:close/>
                </a:path>
              </a:pathLst>
            </a:custGeom>
            <a:solidFill>
              <a:srgbClr val="FFFFFF"/>
            </a:solidFill>
          </p:spPr>
        </p:sp>
        <p:sp>
          <p:nvSpPr>
            <p:cNvPr name="TextBox 4" id="4"/>
            <p:cNvSpPr txBox="true"/>
            <p:nvPr/>
          </p:nvSpPr>
          <p:spPr>
            <a:xfrm>
              <a:off x="0" y="-38100"/>
              <a:ext cx="2319242" cy="33211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33450"/>
            <a:ext cx="8427043"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Functional Requirements:</a:t>
            </a:r>
          </a:p>
        </p:txBody>
      </p:sp>
      <p:sp>
        <p:nvSpPr>
          <p:cNvPr name="TextBox 6" id="6"/>
          <p:cNvSpPr txBox="true"/>
          <p:nvPr/>
        </p:nvSpPr>
        <p:spPr>
          <a:xfrm rot="0">
            <a:off x="1028700" y="2410332"/>
            <a:ext cx="18519485" cy="6657314"/>
          </a:xfrm>
          <a:prstGeom prst="rect">
            <a:avLst/>
          </a:prstGeom>
        </p:spPr>
        <p:txBody>
          <a:bodyPr anchor="t" rtlCol="false" tIns="0" lIns="0" bIns="0" rIns="0">
            <a:spAutoFit/>
          </a:bodyPr>
          <a:lstStyle/>
          <a:p>
            <a:pPr algn="just">
              <a:lnSpc>
                <a:spcPts val="3333"/>
              </a:lnSpc>
            </a:pPr>
            <a:r>
              <a:rPr lang="en-US" sz="2381">
                <a:solidFill>
                  <a:srgbClr val="FFFFFF"/>
                </a:solidFill>
                <a:latin typeface="Canva Sans Bold"/>
              </a:rPr>
              <a:t>Order from SU App</a:t>
            </a:r>
          </a:p>
          <a:p>
            <a:pPr algn="just" marL="514076" indent="-257038" lvl="1">
              <a:lnSpc>
                <a:spcPts val="3333"/>
              </a:lnSpc>
              <a:buFont typeface="Arial"/>
              <a:buChar char="•"/>
            </a:pPr>
            <a:r>
              <a:rPr lang="en-US" sz="2381">
                <a:solidFill>
                  <a:srgbClr val="FFFFFF"/>
                </a:solidFill>
                <a:latin typeface="Canva Sans"/>
              </a:rPr>
              <a:t>Customers should be able to place orders online through the system.</a:t>
            </a:r>
          </a:p>
          <a:p>
            <a:pPr algn="just" marL="514076" indent="-257038" lvl="1">
              <a:lnSpc>
                <a:spcPts val="3333"/>
              </a:lnSpc>
              <a:buFont typeface="Arial"/>
              <a:buChar char="•"/>
            </a:pPr>
            <a:r>
              <a:rPr lang="en-US" sz="2381">
                <a:solidFill>
                  <a:srgbClr val="FFFFFF"/>
                </a:solidFill>
                <a:latin typeface="Canva Sans"/>
              </a:rPr>
              <a:t>The system must facilitate secure online payments.</a:t>
            </a:r>
          </a:p>
          <a:p>
            <a:pPr algn="just" marL="514076" indent="-257038" lvl="1">
              <a:lnSpc>
                <a:spcPts val="3333"/>
              </a:lnSpc>
              <a:buFont typeface="Arial"/>
              <a:buChar char="•"/>
            </a:pPr>
            <a:r>
              <a:rPr lang="en-US" sz="2381">
                <a:solidFill>
                  <a:srgbClr val="FFFFFF"/>
                </a:solidFill>
                <a:latin typeface="Canva Sans"/>
              </a:rPr>
              <a:t>C</a:t>
            </a:r>
            <a:r>
              <a:rPr lang="en-US" sz="2381">
                <a:solidFill>
                  <a:srgbClr val="FFFFFF"/>
                </a:solidFill>
                <a:latin typeface="Canva Sans"/>
              </a:rPr>
              <a:t>ustomers should receive a confirmation email or notification upon successful order placement and payment.</a:t>
            </a:r>
          </a:p>
          <a:p>
            <a:pPr algn="just">
              <a:lnSpc>
                <a:spcPts val="3333"/>
              </a:lnSpc>
            </a:pPr>
          </a:p>
          <a:p>
            <a:pPr algn="just">
              <a:lnSpc>
                <a:spcPts val="3333"/>
              </a:lnSpc>
            </a:pPr>
            <a:r>
              <a:rPr lang="en-US" sz="2381">
                <a:solidFill>
                  <a:srgbClr val="FFFFFF"/>
                </a:solidFill>
                <a:latin typeface="Canva Sans Bold"/>
              </a:rPr>
              <a:t>Men</a:t>
            </a:r>
            <a:r>
              <a:rPr lang="en-US" sz="2381">
                <a:solidFill>
                  <a:srgbClr val="FFFFFF"/>
                </a:solidFill>
                <a:latin typeface="Canva Sans Bold"/>
              </a:rPr>
              <a:t>u with items categorized with prices</a:t>
            </a:r>
          </a:p>
          <a:p>
            <a:pPr algn="just" marL="514076" indent="-257038" lvl="1">
              <a:lnSpc>
                <a:spcPts val="3333"/>
              </a:lnSpc>
              <a:buFont typeface="Arial"/>
              <a:buChar char="•"/>
            </a:pPr>
            <a:r>
              <a:rPr lang="en-US" sz="2381">
                <a:solidFill>
                  <a:srgbClr val="FFFFFF"/>
                </a:solidFill>
                <a:latin typeface="Canva Sans"/>
              </a:rPr>
              <a:t>The system should provide a menu of items available for ordering.</a:t>
            </a:r>
          </a:p>
          <a:p>
            <a:pPr algn="just" marL="514076" indent="-257038" lvl="1">
              <a:lnSpc>
                <a:spcPts val="3333"/>
              </a:lnSpc>
              <a:buFont typeface="Arial"/>
              <a:buChar char="•"/>
            </a:pPr>
            <a:r>
              <a:rPr lang="en-US" sz="2381">
                <a:solidFill>
                  <a:srgbClr val="FFFFFF"/>
                </a:solidFill>
                <a:latin typeface="Canva Sans"/>
              </a:rPr>
              <a:t>Each item should display its price.</a:t>
            </a:r>
          </a:p>
          <a:p>
            <a:pPr algn="just">
              <a:lnSpc>
                <a:spcPts val="3333"/>
              </a:lnSpc>
            </a:pPr>
          </a:p>
          <a:p>
            <a:pPr algn="just">
              <a:lnSpc>
                <a:spcPts val="3333"/>
              </a:lnSpc>
            </a:pPr>
            <a:r>
              <a:rPr lang="en-US" sz="2381">
                <a:solidFill>
                  <a:srgbClr val="FFFFFF"/>
                </a:solidFill>
                <a:latin typeface="Canva Sans Bold"/>
              </a:rPr>
              <a:t>Cart actions</a:t>
            </a:r>
          </a:p>
          <a:p>
            <a:pPr algn="just" marL="514076" indent="-257038" lvl="1">
              <a:lnSpc>
                <a:spcPts val="3333"/>
              </a:lnSpc>
              <a:buFont typeface="Arial"/>
              <a:buChar char="•"/>
            </a:pPr>
            <a:r>
              <a:rPr lang="en-US" sz="2381">
                <a:solidFill>
                  <a:srgbClr val="FFFFFF"/>
                </a:solidFill>
                <a:latin typeface="Canva Sans"/>
              </a:rPr>
              <a:t>Customers should be able to add, delete, and adjust quantities of items in their shopping cart before checkout.</a:t>
            </a:r>
          </a:p>
          <a:p>
            <a:pPr algn="just">
              <a:lnSpc>
                <a:spcPts val="3333"/>
              </a:lnSpc>
            </a:pPr>
          </a:p>
          <a:p>
            <a:pPr algn="just">
              <a:lnSpc>
                <a:spcPts val="3333"/>
              </a:lnSpc>
            </a:pPr>
            <a:r>
              <a:rPr lang="en-US" sz="2381">
                <a:solidFill>
                  <a:srgbClr val="FFFFFF"/>
                </a:solidFill>
                <a:latin typeface="Canva Sans Bold"/>
              </a:rPr>
              <a:t>Qu</a:t>
            </a:r>
            <a:r>
              <a:rPr lang="en-US" sz="2381">
                <a:solidFill>
                  <a:srgbClr val="FFFFFF"/>
                </a:solidFill>
                <a:latin typeface="Canva Sans Bold"/>
              </a:rPr>
              <a:t>antity display, (reflected either from the PO system or manually)</a:t>
            </a:r>
          </a:p>
          <a:p>
            <a:pPr algn="just" marL="514076" indent="-257038" lvl="1">
              <a:lnSpc>
                <a:spcPts val="3333"/>
              </a:lnSpc>
              <a:buFont typeface="Arial"/>
              <a:buChar char="•"/>
            </a:pPr>
            <a:r>
              <a:rPr lang="en-US" sz="2381">
                <a:solidFill>
                  <a:srgbClr val="FFFFFF"/>
                </a:solidFill>
                <a:latin typeface="Canva Sans"/>
              </a:rPr>
              <a:t>The system should track inventory levels in real time.</a:t>
            </a:r>
          </a:p>
          <a:p>
            <a:pPr algn="just" marL="514076" indent="-257038" lvl="1">
              <a:lnSpc>
                <a:spcPts val="3333"/>
              </a:lnSpc>
              <a:buFont typeface="Arial"/>
              <a:buChar char="•"/>
            </a:pPr>
            <a:r>
              <a:rPr lang="en-US" sz="2381">
                <a:solidFill>
                  <a:srgbClr val="FFFFFF"/>
                </a:solidFill>
                <a:latin typeface="Canva Sans"/>
              </a:rPr>
              <a:t>Inventory updates should reflect immediately after each successful order placement.</a:t>
            </a:r>
          </a:p>
          <a:p>
            <a:pPr algn="just">
              <a:lnSpc>
                <a:spcPts val="3039"/>
              </a:lnSpc>
            </a:pPr>
          </a:p>
        </p:txBody>
      </p:sp>
      <p:sp>
        <p:nvSpPr>
          <p:cNvPr name="Freeform 7" id="7"/>
          <p:cNvSpPr/>
          <p:nvPr/>
        </p:nvSpPr>
        <p:spPr>
          <a:xfrm flipH="false" flipV="false" rot="0">
            <a:off x="16458261" y="8422373"/>
            <a:ext cx="1690156" cy="1690156"/>
          </a:xfrm>
          <a:custGeom>
            <a:avLst/>
            <a:gdLst/>
            <a:ahLst/>
            <a:cxnLst/>
            <a:rect r="r" b="b" t="t" l="l"/>
            <a:pathLst>
              <a:path h="1690156" w="1690156">
                <a:moveTo>
                  <a:pt x="0" y="0"/>
                </a:moveTo>
                <a:lnTo>
                  <a:pt x="1690156" y="0"/>
                </a:lnTo>
                <a:lnTo>
                  <a:pt x="1690156" y="1690156"/>
                </a:lnTo>
                <a:lnTo>
                  <a:pt x="0" y="1690156"/>
                </a:lnTo>
                <a:lnTo>
                  <a:pt x="0" y="0"/>
                </a:lnTo>
                <a:close/>
              </a:path>
            </a:pathLst>
          </a:custGeom>
          <a:blipFill>
            <a:blip r:embed="rId2"/>
            <a:stretch>
              <a:fillRect l="0" t="0" r="0" b="0"/>
            </a:stretch>
          </a:blipFill>
        </p:spPr>
      </p:sp>
      <p:sp>
        <p:nvSpPr>
          <p:cNvPr name="Freeform 8" id="8"/>
          <p:cNvSpPr/>
          <p:nvPr/>
        </p:nvSpPr>
        <p:spPr>
          <a:xfrm flipH="false" flipV="false" rot="-8648755">
            <a:off x="11665152" y="490554"/>
            <a:ext cx="8380614" cy="4441725"/>
          </a:xfrm>
          <a:custGeom>
            <a:avLst/>
            <a:gdLst/>
            <a:ahLst/>
            <a:cxnLst/>
            <a:rect r="r" b="b" t="t" l="l"/>
            <a:pathLst>
              <a:path h="4441725" w="8380614">
                <a:moveTo>
                  <a:pt x="0" y="0"/>
                </a:moveTo>
                <a:lnTo>
                  <a:pt x="8380614" y="0"/>
                </a:lnTo>
                <a:lnTo>
                  <a:pt x="8380614" y="4441725"/>
                </a:lnTo>
                <a:lnTo>
                  <a:pt x="0" y="4441725"/>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8648755">
            <a:off x="12267954" y="44114"/>
            <a:ext cx="8380614" cy="4441725"/>
          </a:xfrm>
          <a:custGeom>
            <a:avLst/>
            <a:gdLst/>
            <a:ahLst/>
            <a:cxnLst/>
            <a:rect r="r" b="b" t="t" l="l"/>
            <a:pathLst>
              <a:path h="4441725" w="8380614">
                <a:moveTo>
                  <a:pt x="0" y="0"/>
                </a:moveTo>
                <a:lnTo>
                  <a:pt x="8380614" y="0"/>
                </a:lnTo>
                <a:lnTo>
                  <a:pt x="8380614" y="4441725"/>
                </a:lnTo>
                <a:lnTo>
                  <a:pt x="0" y="4441725"/>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DAGC6UE1sVc</dc:identifier>
  <dcterms:modified xsi:type="dcterms:W3CDTF">2011-08-01T06:04:30Z</dcterms:modified>
  <cp:revision>1</cp:revision>
  <dc:title>Milestone 2</dc:title>
</cp:coreProperties>
</file>